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13" r:id="rId3"/>
    <p:sldMasterId id="2147483727" r:id="rId4"/>
    <p:sldMasterId id="2147483757" r:id="rId5"/>
  </p:sldMasterIdLst>
  <p:notesMasterIdLst>
    <p:notesMasterId r:id="rId22"/>
  </p:notesMasterIdLst>
  <p:handoutMasterIdLst>
    <p:handoutMasterId r:id="rId23"/>
  </p:handoutMasterIdLst>
  <p:sldIdLst>
    <p:sldId id="256" r:id="rId6"/>
    <p:sldId id="418" r:id="rId7"/>
    <p:sldId id="257" r:id="rId8"/>
    <p:sldId id="2582" r:id="rId9"/>
    <p:sldId id="2076137762" r:id="rId10"/>
    <p:sldId id="3169" r:id="rId11"/>
    <p:sldId id="2076137916" r:id="rId12"/>
    <p:sldId id="2076137763" r:id="rId13"/>
    <p:sldId id="309" r:id="rId14"/>
    <p:sldId id="3170" r:id="rId15"/>
    <p:sldId id="2076137924" r:id="rId16"/>
    <p:sldId id="2076137925" r:id="rId17"/>
    <p:sldId id="2076137928" r:id="rId18"/>
    <p:sldId id="2076137929" r:id="rId19"/>
    <p:sldId id="3204" r:id="rId20"/>
    <p:sldId id="42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67925" autoAdjust="0"/>
  </p:normalViewPr>
  <p:slideViewPr>
    <p:cSldViewPr snapToGrid="0" showGuides="1">
      <p:cViewPr varScale="1">
        <p:scale>
          <a:sx n="65" d="100"/>
          <a:sy n="65" d="100"/>
        </p:scale>
        <p:origin x="1787" y="48"/>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4/3/2022</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4/3/2022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introduction-to-data-stream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learn/modules/describe-azure-databrick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microsoft.com/en-us/learn/modules/spark-architecture-fundamenta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learn/modules/introduction-to-azure-data-lake-storag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apRedu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learn/modules/describe-azure-databricks-delta-lake-architectur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microsoft.com/en-us/learn/modules/build-query-delta-lak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 following:</a:t>
            </a:r>
          </a:p>
          <a:p>
            <a:endParaRPr lang="en-US" sz="1200" dirty="0"/>
          </a:p>
          <a:p>
            <a:pPr marL="285750" indent="-285750">
              <a:buFont typeface="Arial" panose="020B0604020202020204" pitchFamily="34" charset="0"/>
              <a:buChar char="•"/>
            </a:pPr>
            <a:r>
              <a:rPr lang="en-IE" b="0" dirty="0"/>
              <a:t>Describe Azure Synapse serverless SQL pools</a:t>
            </a:r>
          </a:p>
          <a:p>
            <a:pPr marL="285750" indent="-285750">
              <a:buFont typeface="Arial" panose="020B0604020202020204" pitchFamily="34" charset="0"/>
              <a:buChar char="•"/>
            </a:pPr>
            <a:r>
              <a:rPr lang="en-GB" b="0" dirty="0"/>
              <a:t>Querying a data lake store using serverless SQL pools in Azure Synapse Analytics </a:t>
            </a:r>
          </a:p>
          <a:p>
            <a:pPr marL="285750" indent="-285750">
              <a:buFont typeface="Arial" panose="020B0604020202020204" pitchFamily="34" charset="0"/>
              <a:buChar char="•"/>
            </a:pPr>
            <a:r>
              <a:rPr lang="en-GB" b="0" dirty="0"/>
              <a:t>Securing access to data through using serverless SQL pools in Azure Synapse Analytics</a:t>
            </a:r>
          </a:p>
          <a:p>
            <a:pPr>
              <a:buFont typeface="Arial" panose="020B0604020202020204" pitchFamily="34" charset="0"/>
              <a:buChar char="•"/>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Because Delta Lake is version controlled, you have the option to query past versions of the data. Using a single file storage system, you now have access to several versions your historical data, ensuring that your data analysts will be able to replicate their reports (and compare aggregate changes over time) and your data scientists will be able to replicate their experiments.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Other time travel use cases are:</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Re-creating analyses, reports, or outputs (for example, the output of a machine learning model). This could be useful for debugging or auditing, especially in regulated industries.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Writing complex temporal queries.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Fixing mistakes in your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Providing snapshot isolation for a set of queries for fast changing tables.</a:t>
            </a:r>
          </a:p>
          <a:p>
            <a:endParaRPr lang="en-US" dirty="0">
              <a:effectLst/>
            </a:endParaRPr>
          </a:p>
          <a:p>
            <a:r>
              <a:rPr lang="en-US" dirty="0">
                <a:effectLst/>
              </a:rPr>
              <a:t>If you want to access the data that you overwrote, you can query a snapshot of the table before you overwrote the first set of data using the </a:t>
            </a:r>
            <a:r>
              <a:rPr lang="en-US" dirty="0" err="1">
                <a:effectLst/>
              </a:rPr>
              <a:t>versionAsOf</a:t>
            </a:r>
            <a:r>
              <a:rPr lang="en-US" dirty="0">
                <a:effectLst/>
              </a:rPr>
              <a:t> option.</a:t>
            </a:r>
          </a:p>
          <a:p>
            <a:endParaRPr lang="en-US" dirty="0">
              <a:effectLst/>
            </a:endParaRPr>
          </a:p>
          <a:p>
            <a:r>
              <a:rPr lang="en-US" dirty="0">
                <a:effectLst/>
              </a:rPr>
              <a:t>You should see the first set of data, from before you overwrote it. Time travel takes advantage of the power of the Delta Lake transaction log to access data that is no longer in the table. Removing the version 0 option (or specifying version 1) would let you see the newer data again.</a:t>
            </a:r>
          </a:p>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80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US" dirty="0"/>
              <a:t>Azure Stream Analytics provides </a:t>
            </a:r>
            <a:r>
              <a:rPr lang="en-US" baseline="0" dirty="0"/>
              <a:t>event processing of streaming data as a service.  Somewhat narrower in scope than the streaming capabilities provided by Azure Databricks, Azure Stream Analytics provides a simple and very cost-effective way to process events.  For instance, analyzing streams of data for time-sequence relationships using a SQL-like query.  You also can output the data to Azure Data Lake, Azure Synapse Analytics and Power BI to provide near-real-time reporting.  </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Talk about Stream Analytics at a conceptual level as per the slide, where Stream Analytics solutions are broken down into three part: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kern="1200" dirty="0">
              <a:solidFill>
                <a:schemeClr val="tx1"/>
              </a:solidFill>
              <a:effectLst/>
              <a:latin typeface="Segoe UI Light" pitchFamily="34" charset="0"/>
              <a:ea typeface="+mn-ea"/>
              <a:cs typeface="+mn-cs"/>
            </a:endParaRPr>
          </a:p>
          <a:p>
            <a:pPr marL="171450" indent="-171450" algn="l">
              <a:buFontTx/>
              <a:buChar char="-"/>
            </a:pPr>
            <a:r>
              <a:rPr lang="en-GB" b="1" i="0" dirty="0">
                <a:solidFill>
                  <a:srgbClr val="171717"/>
                </a:solidFill>
                <a:effectLst/>
                <a:latin typeface="Segoe UI" panose="020B0502040204020203" pitchFamily="34" charset="0"/>
              </a:rPr>
              <a:t>Event producer</a:t>
            </a:r>
            <a:r>
              <a:rPr lang="en-GB" b="0" i="0" dirty="0">
                <a:solidFill>
                  <a:srgbClr val="171717"/>
                </a:solidFill>
                <a:effectLst/>
                <a:latin typeface="Segoe UI" panose="020B0502040204020203" pitchFamily="34" charset="0"/>
              </a:rPr>
              <a:t>: Examples include sensors or processes that generate data continuously, such as a heart rate monitor or a highway toll lane sensor.</a:t>
            </a:r>
          </a:p>
          <a:p>
            <a:pPr marL="0" indent="0" algn="l">
              <a:buFontTx/>
              <a:buNone/>
            </a:pP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Event processor</a:t>
            </a:r>
            <a:r>
              <a:rPr lang="en-GB" b="0" i="0" dirty="0">
                <a:solidFill>
                  <a:srgbClr val="171717"/>
                </a:solidFill>
                <a:effectLst/>
                <a:latin typeface="Segoe UI" panose="020B0502040204020203" pitchFamily="34" charset="0"/>
              </a:rPr>
              <a:t>: An engine to consume event data streams and derive insights from them. Depending on the problem space, event processors either process one incoming event at a time, such as a heart rate monitor, or process multiple events at a time, such as Azure Stream Analytics processing the highway toll lane sensor data.</a:t>
            </a:r>
          </a:p>
          <a:p>
            <a:pPr marL="0" indent="0" algn="l">
              <a:buFontTx/>
              <a:buNone/>
            </a:pP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Event consumer</a:t>
            </a:r>
            <a:r>
              <a:rPr lang="en-GB" b="0" i="0" dirty="0">
                <a:solidFill>
                  <a:srgbClr val="171717"/>
                </a:solidFill>
                <a:effectLst/>
                <a:latin typeface="Segoe UI" panose="020B0502040204020203" pitchFamily="34" charset="0"/>
              </a:rPr>
              <a:t>: An application that consumes the data and takes specific action based on the insights. Examples of event consumers include alert generation, dashboards, or even sending data to another event processing engine.</a:t>
            </a:r>
          </a:p>
          <a:p>
            <a:pPr marL="0" indent="0" algn="l">
              <a:buFontTx/>
              <a:buNone/>
            </a:pPr>
            <a:endParaRPr lang="en-GB"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Share with the students that event processing </a:t>
            </a:r>
            <a:r>
              <a:rPr lang="en-GB" sz="4400" b="0" i="0" dirty="0">
                <a:solidFill>
                  <a:srgbClr val="171717"/>
                </a:solidFill>
                <a:effectLst/>
                <a:latin typeface="Segoe UI" panose="020B0502040204020203" pitchFamily="34" charset="0"/>
              </a:rPr>
              <a:t>uses Stream Analytics query language (SAQL), a subset of Transact-SQL that's tailored to perform computations over streaming data. The engine supports windowing functions that are fundamental to stream processing and are implemented by using the SAQL.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4400" b="0" i="0" u="none" strike="noStrike"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r>
              <a:rPr lang="en-GB" dirty="0">
                <a:hlinkClick r:id="rId3"/>
              </a:rPr>
              <a:t>Work with data streams by using Azure Stream Analytics - Learn | Microsoft Docs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64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indent="0">
              <a:buNone/>
            </a:pPr>
            <a:r>
              <a:rPr lang="en-IE" sz="900" dirty="0">
                <a:latin typeface="Helvetica Neue"/>
                <a:sym typeface="Helvetica Neue"/>
              </a:rPr>
              <a:t>Azure Databricks is a managed Spark as a Service propriety solution that provides an end-to-end data engineering/data science platform as a solution. Azure Databricks is of interest for Data Engineers and Data Scientists, working on big data projects daily because it provides the whole platform in which you have the ability to create and manage the big data/data science pipelines/projects all on 1 platform. </a:t>
            </a:r>
          </a:p>
          <a:p>
            <a:pPr marL="0" indent="0">
              <a:buNone/>
            </a:pPr>
            <a:endParaRPr lang="en-IE" sz="900" dirty="0">
              <a:latin typeface="Helvetica Neue"/>
              <a:sym typeface="Helvetica Neue"/>
            </a:endParaRPr>
          </a:p>
          <a:p>
            <a:pPr marL="0" indent="0">
              <a:buNone/>
            </a:pPr>
            <a:r>
              <a:rPr lang="en-IE" sz="900" dirty="0">
                <a:latin typeface="Helvetica Neue"/>
                <a:sym typeface="Helvetica Neue"/>
              </a:rPr>
              <a:t>It is likely that you may have students that use Azure Databricks already. One of the common questions that is asked by customers is whether Azure Databricks can work with Azure Synapse Analytics. The answer is yes. There are example of customers who use Azure Databricks for the Spark capabilities, and Azure Synapse Analytics for the data warehousing, integration and visualization capabilities successfully.</a:t>
            </a: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Spark architecture fundamentals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228600" indent="-228600">
              <a:buAutoNum type="arabicPeriod"/>
            </a:pPr>
            <a:r>
              <a:rPr lang="en-US" sz="900" dirty="0"/>
              <a:t>The first point of “Hadoop Access” is a key differentiator for using Azure Data Lake Storage Gen2 (ADLSG2) over Blob storage.</a:t>
            </a:r>
          </a:p>
          <a:p>
            <a:pPr marL="228600" indent="-228600">
              <a:buAutoNum type="arabicPeriod"/>
            </a:pPr>
            <a:r>
              <a:rPr lang="en-US" sz="900" dirty="0"/>
              <a:t>Coupled with the security model that provides very granular permissions, this makes ADLSG2 a compelling data storage tier for a range of Azure data platform technologies including Azure Synapse and Azure Databricks.</a:t>
            </a:r>
          </a:p>
          <a:p>
            <a:pPr marL="228600" indent="-228600">
              <a:buAutoNum type="arabicPeriod"/>
            </a:pPr>
            <a:r>
              <a:rPr lang="en-US" sz="900" dirty="0"/>
              <a:t>The ability to perform big data analytics is critical and the performance of ADLSG2 helps with that performance.</a:t>
            </a:r>
          </a:p>
          <a:p>
            <a:pPr marL="228600" indent="-228600">
              <a:buAutoNum type="arabicPeriod"/>
            </a:pPr>
            <a:r>
              <a:rPr lang="en-US" sz="900" dirty="0"/>
              <a:t>All of this comes with the Geo redundancy capability to ensure that the data is safe.</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This will be the only module where we cover Azure Data Lake store in depth, and it is the reason why the lab focuses so much on how the data lake can be optimized while using the compute technologies. As a result, you can spend some time on the list in the slide, and ultimately state to the students that all this is achieved with a single selection of a radio button when you create a storage account.</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Introduction to Azure Data Lake storage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endParaRPr lang="en-US" b="0" i="0" dirty="0"/>
          </a:p>
          <a:p>
            <a:endParaRPr lang="en-US"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20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first thing we should consider as we look at ingesting data into the data lake is how to structure or organize data within the data lake.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 recommendation for structuring folders to manage the data at the various levels of refinement in the data lake is as follows: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should use Azure Data Lake Store (ADLS) Gen2 (Within the Azure portal, this is an Azure Storage account with a hierarchical namespace enabled).</a:t>
            </a:r>
          </a:p>
          <a:p>
            <a:endParaRPr lang="en-US" sz="1200" b="0" i="0" u="none" strike="noStrike" kern="1200" dirty="0">
              <a:solidFill>
                <a:schemeClr val="tx1"/>
              </a:solidFill>
              <a:effectLst/>
              <a:latin typeface="+mn-lt"/>
              <a:ea typeface="+mn-ea"/>
              <a:cs typeface="+mn-cs"/>
            </a:endParaRPr>
          </a:p>
          <a:p>
            <a:r>
              <a:rPr lang="en-US" b="0" i="0" dirty="0">
                <a:solidFill>
                  <a:srgbClr val="171717"/>
                </a:solidFill>
                <a:effectLst/>
                <a:latin typeface="Segoe UI" panose="020B0502040204020203" pitchFamily="34" charset="0"/>
              </a:rPr>
              <a:t>A key mechanism that ADLS Gen2 to provide file system performance at object storage scale and prices is the addition of a </a:t>
            </a:r>
            <a:r>
              <a:rPr lang="en-US" b="1" i="0" dirty="0">
                <a:solidFill>
                  <a:srgbClr val="171717"/>
                </a:solidFill>
                <a:effectLst/>
                <a:latin typeface="Segoe UI" panose="020B0502040204020203" pitchFamily="34" charset="0"/>
              </a:rPr>
              <a:t>hierarchical namespace</a:t>
            </a:r>
            <a:r>
              <a:rPr lang="en-US" b="0" i="0" dirty="0">
                <a:solidFill>
                  <a:srgbClr val="171717"/>
                </a:solidFill>
                <a:effectLst/>
                <a:latin typeface="Segoe UI" panose="020B0502040204020203" pitchFamily="34" charset="0"/>
              </a:rPr>
              <a:t>. This allows the collection of objects/files within an account to be organized into a hierarchy of directories and nested subdirectories in the same way that the file system on your computer is organized. With a hierarchical namespace enabled, a storage account becomes capable of providing the scalability and cost-effectiveness of object storage, with file system semantics that are familiar to analytics engines and frameworks.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common method for structuring folders within a data lake is to organize data in separate folders by the degree of refinement. For example:</a:t>
            </a:r>
          </a:p>
          <a:p>
            <a:endParaRPr lang="en-US" sz="1200" b="0" i="0" u="none" strike="noStrike"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Bronze</a:t>
            </a:r>
            <a:r>
              <a:rPr lang="en-US" b="0" i="0" dirty="0">
                <a:solidFill>
                  <a:srgbClr val="000000"/>
                </a:solidFill>
                <a:effectLst/>
                <a:latin typeface="Segoe UI" panose="020B0502040204020203" pitchFamily="34" charset="0"/>
              </a:rPr>
              <a:t> tables contain raw data ingested from various sources (JSON files, RDBMS data, IoT data, etc.).</a:t>
            </a:r>
          </a:p>
          <a:p>
            <a:pPr algn="l"/>
            <a:r>
              <a:rPr lang="en-US" b="1" i="0" dirty="0">
                <a:solidFill>
                  <a:srgbClr val="000000"/>
                </a:solidFill>
                <a:effectLst/>
                <a:latin typeface="Segoe UI" panose="020B0502040204020203" pitchFamily="34" charset="0"/>
              </a:rPr>
              <a:t>Silver</a:t>
            </a:r>
            <a:r>
              <a:rPr lang="en-US" b="0" i="0" dirty="0">
                <a:solidFill>
                  <a:srgbClr val="000000"/>
                </a:solidFill>
                <a:effectLst/>
                <a:latin typeface="Segoe UI" panose="020B0502040204020203" pitchFamily="34" charset="0"/>
              </a:rPr>
              <a:t> tables will provide a more refined view of our data. We can join fields from various bronze tables to enrich streaming records, or update account statuses based on recent activity.</a:t>
            </a:r>
          </a:p>
          <a:p>
            <a:pPr algn="l"/>
            <a:r>
              <a:rPr lang="en-US" b="1" i="0" dirty="0">
                <a:solidFill>
                  <a:srgbClr val="000000"/>
                </a:solidFill>
                <a:effectLst/>
                <a:latin typeface="Segoe UI" panose="020B0502040204020203" pitchFamily="34" charset="0"/>
              </a:rPr>
              <a:t>Gold</a:t>
            </a:r>
            <a:r>
              <a:rPr lang="en-US" b="0" i="0" dirty="0">
                <a:solidFill>
                  <a:srgbClr val="000000"/>
                </a:solidFill>
                <a:effectLst/>
                <a:latin typeface="Segoe UI" panose="020B0502040204020203" pitchFamily="34" charset="0"/>
              </a:rPr>
              <a:t> tables provide business level aggregates often used for reporting and dashboarding. This would include aggregations such as daily active website users, weekly sales per store, or gross revenue per quarter by department.</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Important to note</a:t>
            </a:r>
            <a:r>
              <a:rPr lang="en-US"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When data is stored in Data Lake Storage Gen2, the file size, number of files, and folder structure have an impact on performance. The following section describes best practices in these areas.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If you store your data has many small files, this can negatively affect performance. In general, organize your data into larger sized files for better performance (256MB to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 engines and applications might have trouble efficiently processing files that are greater than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Sometimes, data pipelines have limited control over the raw data which has lots of small files. It is recommended to have a "cooking" process that generates larger files to use for downstream applications.</a:t>
            </a:r>
          </a:p>
          <a:p>
            <a:pPr marL="171450" indent="-171450">
              <a:buFont typeface="Arial" panose="020B0604020202020204" pitchFamily="34" charset="0"/>
              <a:buChar char="•"/>
            </a:pP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09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When working with very large data sets, it can take a long time to run the sort of queries that clients need. These queries can't be performed in real time, and often require algorithms such as </a:t>
            </a:r>
            <a:r>
              <a:rPr lang="en-US" b="0" i="0" u="none" strike="noStrike" dirty="0">
                <a:solidFill>
                  <a:srgbClr val="E3E3E3"/>
                </a:solidFill>
                <a:effectLst/>
                <a:latin typeface="Segoe UI" panose="020B0502040204020203" pitchFamily="34" charset="0"/>
                <a:hlinkClick r:id="rId3"/>
              </a:rPr>
              <a:t>MapReduce</a:t>
            </a:r>
            <a:r>
              <a:rPr lang="en-US" b="0" i="0" dirty="0">
                <a:solidFill>
                  <a:srgbClr val="E3E3E3"/>
                </a:solidFill>
                <a:effectLst/>
                <a:latin typeface="Segoe UI" panose="020B0502040204020203" pitchFamily="34" charset="0"/>
              </a:rPr>
              <a:t> that operate in parallel across the entire data set. The results are then stored separately from the raw data and used for querying.</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One drawback to this approach is that it introduces latency — if processing takes a few hours, a query may return results that are several hours old. Ideally, you would like to get some results in real time (perhaps with some loss of accuracy), and combine these results with the results from the batch analytics.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a:t>
            </a:r>
            <a:r>
              <a:rPr lang="en-US" b="1" i="0" dirty="0">
                <a:solidFill>
                  <a:srgbClr val="E3E3E3"/>
                </a:solidFill>
                <a:effectLst/>
                <a:latin typeface="Segoe UI" panose="020B0502040204020203" pitchFamily="34" charset="0"/>
              </a:rPr>
              <a:t>lambda architecture</a:t>
            </a:r>
            <a:r>
              <a:rPr lang="en-US" b="0" i="0" dirty="0">
                <a:solidFill>
                  <a:srgbClr val="E3E3E3"/>
                </a:solidFill>
                <a:effectLst/>
                <a:latin typeface="Segoe UI" panose="020B0502040204020203" pitchFamily="34" charset="0"/>
              </a:rPr>
              <a:t>, first proposed by Nathan </a:t>
            </a:r>
            <a:r>
              <a:rPr lang="en-US" b="0" i="0" dirty="0" err="1">
                <a:solidFill>
                  <a:srgbClr val="E3E3E3"/>
                </a:solidFill>
                <a:effectLst/>
                <a:latin typeface="Segoe UI" panose="020B0502040204020203" pitchFamily="34" charset="0"/>
              </a:rPr>
              <a:t>Marz</a:t>
            </a:r>
            <a:r>
              <a:rPr lang="en-US" b="0" i="0" dirty="0">
                <a:solidFill>
                  <a:srgbClr val="E3E3E3"/>
                </a:solidFill>
                <a:effectLst/>
                <a:latin typeface="Segoe UI" panose="020B0502040204020203" pitchFamily="34" charset="0"/>
              </a:rPr>
              <a:t>, addresses this problem by creating two paths for data flow. All data coming into the system goes through these two paths:</a:t>
            </a:r>
          </a:p>
          <a:p>
            <a:pPr algn="l"/>
            <a:endParaRPr lang="en-US" b="0" i="0" dirty="0">
              <a:solidFill>
                <a:srgbClr val="E3E3E3"/>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 </a:t>
            </a:r>
            <a:r>
              <a:rPr lang="en-US" b="1" i="0" dirty="0">
                <a:solidFill>
                  <a:srgbClr val="E3E3E3"/>
                </a:solidFill>
                <a:effectLst/>
                <a:latin typeface="Segoe UI" panose="020B0502040204020203" pitchFamily="34" charset="0"/>
              </a:rPr>
              <a:t>batch layer</a:t>
            </a:r>
            <a:r>
              <a:rPr lang="en-US" b="0" i="0" dirty="0">
                <a:solidFill>
                  <a:srgbClr val="E3E3E3"/>
                </a:solidFill>
                <a:effectLst/>
                <a:latin typeface="Segoe UI" panose="020B0502040204020203" pitchFamily="34" charset="0"/>
              </a:rPr>
              <a:t> (cold path) stores all of the incoming data in its raw form and performs batch processing on the data. The result of this processing is stored as a </a:t>
            </a:r>
            <a:r>
              <a:rPr lang="en-US" b="1" i="0" dirty="0">
                <a:solidFill>
                  <a:srgbClr val="E3E3E3"/>
                </a:solidFill>
                <a:effectLst/>
                <a:latin typeface="Segoe UI" panose="020B0502040204020203" pitchFamily="34" charset="0"/>
              </a:rPr>
              <a:t>batch view</a:t>
            </a:r>
            <a:r>
              <a:rPr lang="en-US" b="0" i="0" dirty="0">
                <a:solidFill>
                  <a:srgbClr val="E3E3E3"/>
                </a:solidFill>
                <a:effectLst/>
                <a:latin typeface="Segoe UI" panose="020B0502040204020203" pitchFamily="34" charset="0"/>
              </a:rPr>
              <a:t>.</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 </a:t>
            </a:r>
            <a:r>
              <a:rPr lang="en-US" b="1" i="0" dirty="0">
                <a:solidFill>
                  <a:srgbClr val="E3E3E3"/>
                </a:solidFill>
                <a:effectLst/>
                <a:latin typeface="Segoe UI" panose="020B0502040204020203" pitchFamily="34" charset="0"/>
              </a:rPr>
              <a:t>speed layer</a:t>
            </a:r>
            <a:r>
              <a:rPr lang="en-US" b="0" i="0" dirty="0">
                <a:solidFill>
                  <a:srgbClr val="E3E3E3"/>
                </a:solidFill>
                <a:effectLst/>
                <a:latin typeface="Segoe UI" panose="020B0502040204020203" pitchFamily="34" charset="0"/>
              </a:rPr>
              <a:t> (hot path) analyzes data in real time. This layer is designed for low latency, at the expense of accuracy.</a:t>
            </a:r>
          </a:p>
          <a:p>
            <a:pPr marL="171450" indent="-171450" algn="l">
              <a:buFont typeface="Arial" panose="020B0604020202020204" pitchFamily="34" charset="0"/>
              <a:buChar char="•"/>
            </a:pPr>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batch layer feeds into a </a:t>
            </a:r>
            <a:r>
              <a:rPr lang="en-US" b="1" i="0" dirty="0">
                <a:solidFill>
                  <a:srgbClr val="E3E3E3"/>
                </a:solidFill>
                <a:effectLst/>
                <a:latin typeface="Segoe UI" panose="020B0502040204020203" pitchFamily="34" charset="0"/>
              </a:rPr>
              <a:t>serving layer</a:t>
            </a:r>
            <a:r>
              <a:rPr lang="en-US" b="0" i="0" dirty="0">
                <a:solidFill>
                  <a:srgbClr val="E3E3E3"/>
                </a:solidFill>
                <a:effectLst/>
                <a:latin typeface="Segoe UI" panose="020B0502040204020203" pitchFamily="34" charset="0"/>
              </a:rPr>
              <a:t> that indexes the batch view for efficient querying. The speed layer updates the serving layer with incremental updates based on the most recent data.</a:t>
            </a:r>
          </a:p>
          <a:p>
            <a:endParaRPr lang="en-US" dirty="0"/>
          </a:p>
          <a:p>
            <a:pPr algn="l"/>
            <a:r>
              <a:rPr lang="en-US" b="0" i="0" dirty="0">
                <a:solidFill>
                  <a:srgbClr val="E3E3E3"/>
                </a:solidFill>
                <a:effectLst/>
                <a:latin typeface="Segoe UI" panose="020B0502040204020203" pitchFamily="34" charset="0"/>
              </a:rPr>
              <a:t>Data that flows into the hot path is constrained by latency requirements imposed by the speed layer, so that it can be processed as quickly as possible. Often, this requires a tradeoff of some level of accuracy in favor of data that is ready as quickly as possible. For example, consider an IoT scenario where a large number of temperature sensors are sending telemetry data. The speed layer may be used to process a sliding time window of the incoming data.</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Data flowing into the cold path, on the other hand, is not subject to the same low latency requirements. This allows for high accuracy computation across large data sets, which can be very time intensive.</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Eventually, the hot and cold paths converge at the analytics client application. If the client needs to display timely, yet potentially less accurate data in real time, it will acquire its result from the hot path. Otherwise, it will select results from the cold path to display less timely but more accurate data. In other words, the hot path has data for a relatively small window of time, after which the results can be updated with more accurate data from the cold path.</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raw data stored at the batch layer is immutable. Incoming data is always appended to the existing data, and the previous data is never overwritten. Any changes to the value of a particular datum are stored as a new timestamped event record. This allows for </a:t>
            </a:r>
            <a:r>
              <a:rPr lang="en-US" b="0" i="0" dirty="0" err="1">
                <a:solidFill>
                  <a:srgbClr val="E3E3E3"/>
                </a:solidFill>
                <a:effectLst/>
                <a:latin typeface="Segoe UI" panose="020B0502040204020203" pitchFamily="34" charset="0"/>
              </a:rPr>
              <a:t>recomputation</a:t>
            </a:r>
            <a:r>
              <a:rPr lang="en-US" b="0" i="0" dirty="0">
                <a:solidFill>
                  <a:srgbClr val="E3E3E3"/>
                </a:solidFill>
                <a:effectLst/>
                <a:latin typeface="Segoe UI" panose="020B0502040204020203" pitchFamily="34" charset="0"/>
              </a:rPr>
              <a:t> at any point in time across the history of the data collected. The ability to recompute the batch view from the original raw data is important, because it allows for new views to be created as the system evolves.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929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marR="0" lvl="0" indent="0" algn="l" defTabSz="228554" rtl="0" eaLnBrk="1" fontAlgn="auto" latinLnBrk="0" hangingPunct="1">
              <a:lnSpc>
                <a:spcPct val="117999"/>
              </a:lnSpc>
              <a:spcBef>
                <a:spcPts val="0"/>
              </a:spcBef>
              <a:spcAft>
                <a:spcPts val="0"/>
              </a:spcAft>
              <a:buClrTx/>
              <a:buSzTx/>
              <a:buFontTx/>
              <a:buNone/>
              <a:tabLst/>
              <a:defRPr/>
            </a:pPr>
            <a:r>
              <a:rPr lang="en-GB" sz="900" b="0" i="0" dirty="0">
                <a:solidFill>
                  <a:srgbClr val="171717"/>
                </a:solidFill>
                <a:effectLst/>
                <a:latin typeface="Segoe UI" panose="020B0502040204020203" pitchFamily="34" charset="0"/>
              </a:rPr>
              <a:t>The Delta Lake Architecture is a vast improvement upon the traditional Lambda architecture.  At each stage, we enrich our data through a unified pipeline that allows us to combine batch and streaming workflows through a shared </a:t>
            </a:r>
            <a:r>
              <a:rPr lang="en-GB" sz="900" b="0" i="0" dirty="0" err="1">
                <a:solidFill>
                  <a:srgbClr val="171717"/>
                </a:solidFill>
                <a:effectLst/>
                <a:latin typeface="Segoe UI" panose="020B0502040204020203" pitchFamily="34" charset="0"/>
              </a:rPr>
              <a:t>filestore</a:t>
            </a:r>
            <a:r>
              <a:rPr lang="en-GB" sz="900" b="0" i="0" dirty="0">
                <a:solidFill>
                  <a:srgbClr val="171717"/>
                </a:solidFill>
                <a:effectLst/>
                <a:latin typeface="Segoe UI" panose="020B0502040204020203" pitchFamily="34" charset="0"/>
              </a:rPr>
              <a:t> with ACID-compliant transactions.</a:t>
            </a:r>
            <a:endParaRPr lang="en-US" sz="900" b="1" dirty="0"/>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GB" b="0" i="0" dirty="0">
                <a:solidFill>
                  <a:srgbClr val="111111"/>
                </a:solidFill>
                <a:effectLst/>
                <a:latin typeface="Roboto" panose="02000000000000000000" pitchFamily="2" charset="0"/>
              </a:rPr>
              <a:t>Delta Lake is an open-source storage layer that brings ACID (atomicity, consistency, isolation, and durability) transactions to Apache Spark and big data workloads. The current version of Delta Lake included with Azure Synapse has language support for Scala, PySpark, and .NET. It is also supported on Azure Databricks. Using delta lake in a well-organized data lake can aid the integrity and performance of both batch and streaming data solutions.  The common misconception made with Delta lake is that people think it is a data platform service. It’s not. It is simply a format that is defined when you create a DataFrame against the storage layer, and this is what brings the ACID capabilities to the data held in the DataFrames. Couple this with organizing the folders in an appropriate way, then you have an approach that can scale in an organized way that prevents your data lake becoming a data “swamp”.</a:t>
            </a:r>
          </a:p>
          <a:p>
            <a:endParaRPr lang="en-GB" b="0" i="0" dirty="0">
              <a:solidFill>
                <a:srgbClr val="111111"/>
              </a:solidFill>
              <a:effectLst/>
              <a:latin typeface="Roboto" panose="02000000000000000000" pitchFamily="2" charset="0"/>
            </a:endParaRPr>
          </a:p>
          <a:p>
            <a:pPr algn="l"/>
            <a:r>
              <a:rPr lang="en-GB" b="0" i="0" dirty="0">
                <a:solidFill>
                  <a:srgbClr val="111111"/>
                </a:solidFill>
                <a:effectLst/>
                <a:latin typeface="Roboto" panose="02000000000000000000" pitchFamily="2" charset="0"/>
              </a:rPr>
              <a:t>In the example above, the data lake is organized using the bronze, silver and gold architecture. The input method is irrelevant, it can either be a streaming solution, or a batch solution. Essentially, we organise our data into layers, or folders as defined as bronze, silver and gold as follows:</a:t>
            </a:r>
            <a:endParaRPr lang="en-GB" b="0" i="0" dirty="0">
              <a:solidFill>
                <a:srgbClr val="171717"/>
              </a:solidFill>
              <a:effectLst/>
              <a:latin typeface="Segoe UI" panose="020B0502040204020203" pitchFamily="34" charset="0"/>
            </a:endParaRPr>
          </a:p>
          <a:p>
            <a:pPr algn="l"/>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Bronze</a:t>
            </a:r>
            <a:r>
              <a:rPr lang="en-GB" b="0" i="0" dirty="0">
                <a:solidFill>
                  <a:srgbClr val="171717"/>
                </a:solidFill>
                <a:effectLst/>
                <a:latin typeface="Segoe UI" panose="020B0502040204020203" pitchFamily="34" charset="0"/>
              </a:rPr>
              <a:t> - tables contain raw data ingested from various sources (JSON files, RDBMS data, IoT data, etc.).</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Silver</a:t>
            </a:r>
            <a:r>
              <a:rPr lang="en-GB" b="0" i="0" dirty="0">
                <a:solidFill>
                  <a:srgbClr val="171717"/>
                </a:solidFill>
                <a:effectLst/>
                <a:latin typeface="Segoe UI" panose="020B0502040204020203" pitchFamily="34" charset="0"/>
              </a:rPr>
              <a:t> - tables will provide a more refined view of our data. We can join fields from various bronze tables to enrich streaming records, or update account statuses based on recent activity.</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Gold</a:t>
            </a:r>
            <a:r>
              <a:rPr lang="en-GB" b="0" i="0" dirty="0">
                <a:solidFill>
                  <a:srgbClr val="171717"/>
                </a:solidFill>
                <a:effectLst/>
                <a:latin typeface="Segoe UI" panose="020B0502040204020203" pitchFamily="34" charset="0"/>
              </a:rPr>
              <a:t> - tables provide business level aggregates often used for reporting and dashboarding. This would include aggregations such as daily active website users, weekly sales per store, or gross revenue per quarter by department.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end outputs are actionable insights, dashboards, and reports of business metrics.</a:t>
            </a:r>
            <a:endParaRPr lang="en-GB" b="0" i="0" dirty="0">
              <a:solidFill>
                <a:srgbClr val="111111"/>
              </a:solidFill>
              <a:effectLst/>
              <a:latin typeface="Roboto" panose="02000000000000000000" pitchFamily="2" charset="0"/>
            </a:endParaRP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While this is an open-source technology that is not covered by the exam objectives, it is an important area that is growing in the data engineering world and being seen by some data engineers as an architecture to replace the lambda architecture model. It is also covered in depth in the lab as we explore Azure Databricks implementing the delta lake architecture in the data lake store. </a:t>
            </a:r>
            <a:r>
              <a:rPr lang="en-GB" sz="1800" kern="1200" dirty="0">
                <a:solidFill>
                  <a:schemeClr val="tx1"/>
                </a:solidFill>
                <a:effectLst/>
                <a:latin typeface="Segoe UI Light" pitchFamily="34" charset="0"/>
                <a:ea typeface="+mn-ea"/>
                <a:cs typeface="+mn-cs"/>
              </a:rPr>
              <a:t>In the lab, you will explore this architecture being created using Azure Databricks, but it could be done in Azure Synapse Analytics too.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kern="1200" dirty="0">
                <a:solidFill>
                  <a:schemeClr val="tx1"/>
                </a:solidFill>
                <a:effectLst/>
                <a:latin typeface="Segoe UI Light" pitchFamily="34" charset="0"/>
                <a:ea typeface="+mn-ea"/>
                <a:cs typeface="+mn-cs"/>
              </a:rPr>
              <a:t>You should call out the common misconception laid out in the talking points above. Make sure your students understand that Delta Lake if a format. Not a service.</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Delta Lake architecture - Learn | Microsoft Docs</a:t>
            </a: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Build and query a Delta Lake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34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To UPSERT means to "</a:t>
            </a:r>
            <a:r>
              <a:rPr lang="en-US" b="0" i="0" dirty="0" err="1">
                <a:solidFill>
                  <a:srgbClr val="000000"/>
                </a:solidFill>
                <a:effectLst/>
                <a:latin typeface="Segoe UI" panose="020B0502040204020203" pitchFamily="34" charset="0"/>
              </a:rPr>
              <a:t>UPdate</a:t>
            </a:r>
            <a:r>
              <a:rPr lang="en-US" b="0" i="0" dirty="0">
                <a:solidFill>
                  <a:srgbClr val="000000"/>
                </a:solidFill>
                <a:effectLst/>
                <a:latin typeface="Segoe UI" panose="020B0502040204020203" pitchFamily="34" charset="0"/>
              </a:rPr>
              <a:t>" and "</a:t>
            </a:r>
            <a:r>
              <a:rPr lang="en-US" b="0" i="0" dirty="0" err="1">
                <a:solidFill>
                  <a:srgbClr val="000000"/>
                </a:solidFill>
                <a:effectLst/>
                <a:latin typeface="Segoe UI" panose="020B0502040204020203" pitchFamily="34" charset="0"/>
              </a:rPr>
              <a:t>inSERT</a:t>
            </a:r>
            <a:r>
              <a:rPr lang="en-US" b="0" i="0" dirty="0">
                <a:solidFill>
                  <a:srgbClr val="000000"/>
                </a:solidFill>
                <a:effectLst/>
                <a:latin typeface="Segoe UI" panose="020B0502040204020203" pitchFamily="34" charset="0"/>
              </a:rPr>
              <a:t>". In other words, UPSERT is literally TWO operations. It is not supported in traditional data lakes, as running an UPDATE could invalidate data that is accessed by the subsequent INSERT operation.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Using Delta Lake, however, we can do UPSERTS. Delta Lake combines these operations to guarantee atomicity to</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INSERT a row</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if the row already exists, UPDATE the row.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659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6.jpg"/><Relationship Id="rId1" Type="http://schemas.openxmlformats.org/officeDocument/2006/relationships/slideMaster" Target="../slideMasters/slideMaster4.xml"/><Relationship Id="rId4"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8.jpg"/><Relationship Id="rId1" Type="http://schemas.openxmlformats.org/officeDocument/2006/relationships/slideMaster" Target="../slideMasters/slideMaster4.xml"/><Relationship Id="rId4" Type="http://schemas.openxmlformats.org/officeDocument/2006/relationships/image" Target="../media/image3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9.jpg"/><Relationship Id="rId1" Type="http://schemas.openxmlformats.org/officeDocument/2006/relationships/slideMaster" Target="../slideMasters/slideMaster4.xml"/><Relationship Id="rId4" Type="http://schemas.openxmlformats.org/officeDocument/2006/relationships/image" Target="../media/image3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3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142787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769667"/>
            <a:ext cx="7454644" cy="396104"/>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13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t" anchorCtr="0"/>
          <a:lstStyle>
            <a:lvl1pPr>
              <a:defRPr sz="4705"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Tree>
    <p:extLst>
      <p:ext uri="{BB962C8B-B14F-4D97-AF65-F5344CB8AC3E}">
        <p14:creationId xmlns:p14="http://schemas.microsoft.com/office/powerpoint/2010/main" val="13373470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6446877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227431"/>
            <a:ext cx="2601619" cy="403137"/>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671195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477713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7431"/>
            <a:ext cx="8900440"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930609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2463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82275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906639"/>
            <a:ext cx="7454644" cy="383651"/>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6211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spTree>
    <p:extLst>
      <p:ext uri="{BB962C8B-B14F-4D97-AF65-F5344CB8AC3E}">
        <p14:creationId xmlns:p14="http://schemas.microsoft.com/office/powerpoint/2010/main" val="6190781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769370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338662479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309134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52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5876"/>
            <a:ext cx="9026188"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27972951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3211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976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08938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387867" y="2241139"/>
            <a:ext cx="7175900" cy="224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570628" y="2391985"/>
            <a:ext cx="6861257" cy="1810614"/>
          </a:xfrm>
          <a:prstGeom prst="rect">
            <a:avLst/>
          </a:prstGeom>
          <a:noFill/>
        </p:spPr>
        <p:txBody>
          <a:bodyPr wrap="none" lIns="0" tIns="0" rIns="0" bIns="0" rtlCol="0">
            <a:spAutoFit/>
          </a:bodyPr>
          <a:lstStyle/>
          <a:p>
            <a:pPr marL="0" marR="0" lvl="0" indent="0"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effectLst/>
                <a:uLnTx/>
                <a:uFillTx/>
                <a:latin typeface="Segoe UI Semibold"/>
                <a:ea typeface="+mn-ea"/>
                <a:cs typeface="+mn-cs"/>
              </a:rPr>
              <a:t>Lesson</a:t>
            </a:r>
            <a:r>
              <a:rPr kumimoji="0" lang="en-US" sz="3921" b="0" i="0" u="none" strike="noStrike" kern="1200" cap="none" spc="0" normalizeH="0" noProof="0" dirty="0">
                <a:ln>
                  <a:noFill/>
                </a:ln>
                <a:effectLst/>
                <a:uLnTx/>
                <a:uFillTx/>
                <a:latin typeface="Segoe UI Semibold"/>
                <a:ea typeface="+mn-ea"/>
                <a:cs typeface="+mn-cs"/>
              </a:rPr>
              <a:t> 03</a:t>
            </a:r>
          </a:p>
          <a:p>
            <a:pPr marL="0" marR="0" lvl="0" indent="0" defTabSz="896354" rtl="0" eaLnBrk="1" fontAlgn="auto" latinLnBrk="0" hangingPunct="1">
              <a:lnSpc>
                <a:spcPct val="100000"/>
              </a:lnSpc>
              <a:spcBef>
                <a:spcPts val="0"/>
              </a:spcBef>
              <a:spcAft>
                <a:spcPts val="0"/>
              </a:spcAft>
              <a:buClrTx/>
              <a:buSzTx/>
              <a:buFontTx/>
              <a:buNone/>
              <a:tabLst/>
              <a:defRPr/>
            </a:pPr>
            <a:r>
              <a:rPr lang="en-GB" sz="3921" dirty="0">
                <a:solidFill>
                  <a:schemeClr val="tx2"/>
                </a:solidFill>
                <a:latin typeface="Segoe UI Semibold"/>
              </a:rPr>
              <a:t>Identify the Tasks</a:t>
            </a:r>
            <a:br>
              <a:rPr lang="en-US" sz="3921" dirty="0">
                <a:solidFill>
                  <a:schemeClr val="tx2"/>
                </a:solidFill>
                <a:latin typeface="Segoe UI Semibold"/>
              </a:rPr>
            </a:br>
            <a:r>
              <a:rPr lang="en-US" sz="3921" dirty="0">
                <a:solidFill>
                  <a:schemeClr val="tx2"/>
                </a:solidFill>
                <a:latin typeface="Segoe UI Semibold"/>
              </a:rPr>
              <a:t>Performed by a Data Engineer</a:t>
            </a:r>
            <a:endParaRPr lang="en-GB" sz="3921" dirty="0">
              <a:solidFill>
                <a:schemeClr val="tx2"/>
              </a:solidFill>
              <a:latin typeface="Segoe UI Semibold"/>
            </a:endParaRPr>
          </a:p>
        </p:txBody>
      </p:sp>
    </p:spTree>
    <p:extLst>
      <p:ext uri="{BB962C8B-B14F-4D97-AF65-F5344CB8AC3E}">
        <p14:creationId xmlns:p14="http://schemas.microsoft.com/office/powerpoint/2010/main" val="29492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949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23325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78980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645014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7066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079513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783021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770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4543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809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45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42653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064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217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41908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01873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50277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3522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55859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1244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52427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6036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39598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379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9862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6505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8294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27369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1156815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89872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6" y="-593122"/>
            <a:ext cx="7454644" cy="452579"/>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73093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70" y="439312"/>
            <a:ext cx="1335673" cy="188593"/>
          </a:xfrm>
          <a:prstGeom prst="rect">
            <a:avLst/>
          </a:prstGeom>
        </p:spPr>
      </p:pic>
    </p:spTree>
    <p:extLst>
      <p:ext uri="{BB962C8B-B14F-4D97-AF65-F5344CB8AC3E}">
        <p14:creationId xmlns:p14="http://schemas.microsoft.com/office/powerpoint/2010/main" val="31800765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40" y="620429"/>
            <a:ext cx="11335426" cy="403137"/>
          </a:xfrm>
          <a:prstGeom prst="rect">
            <a:avLst/>
          </a:prstGeom>
        </p:spPr>
        <p:txBody>
          <a:bodyPr wrap="square" lIns="0" tIns="0" rIns="0" bIns="0">
            <a:spAutoFit/>
          </a:bodyPr>
          <a:lstStyle>
            <a:lvl1pPr>
              <a:lnSpc>
                <a:spcPts val="3136"/>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106132093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27432"/>
            <a:ext cx="2564268" cy="403137"/>
          </a:xfrm>
          <a:prstGeom prst="rect">
            <a:avLst/>
          </a:prstGeom>
        </p:spPr>
        <p:txBody>
          <a:bodyPr wrap="square" lIns="0" tIns="0" rIns="0" bIns="0" anchor="ctr">
            <a:spAutoFit/>
          </a:bodyPr>
          <a:lstStyle>
            <a:lvl1pPr>
              <a:lnSpc>
                <a:spcPts val="3136"/>
              </a:lnSpc>
              <a:defRPr sz="2800" strike="noStrike">
                <a:solidFill>
                  <a:schemeClr val="bg2"/>
                </a:solidFill>
              </a:defRPr>
            </a:lvl1pPr>
          </a:lstStyle>
          <a:p>
            <a:r>
              <a:rPr lang="en-US"/>
              <a:t>Title</a:t>
            </a:r>
          </a:p>
        </p:txBody>
      </p:sp>
    </p:spTree>
    <p:extLst>
      <p:ext uri="{BB962C8B-B14F-4D97-AF65-F5344CB8AC3E}">
        <p14:creationId xmlns:p14="http://schemas.microsoft.com/office/powerpoint/2010/main" val="145614588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0565064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94109"/>
            <a:ext cx="9011278" cy="403137"/>
          </a:xfrm>
        </p:spPr>
        <p:txBody>
          <a:bodyPr wrap="square" lIns="0" tIns="0" rIns="0" bIns="0" anchor="ctr">
            <a:spAutoFit/>
          </a:bodyPr>
          <a:lstStyle>
            <a:lvl1pPr algn="l" defTabSz="914192" rtl="0" eaLnBrk="1" latinLnBrk="0" hangingPunct="1">
              <a:lnSpc>
                <a:spcPts val="3136"/>
              </a:lnSpc>
              <a:spcBef>
                <a:spcPct val="0"/>
              </a:spcBef>
              <a:buNone/>
              <a:defRPr lang="en-US" sz="2800"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defPPr>
              <a:defRPr lang="en-US"/>
            </a:defPPr>
            <a:lvl1pPr marL="0" algn="l" defTabSz="914192" rtl="0" eaLnBrk="1" latinLnBrk="0" hangingPunct="1">
              <a:defRPr sz="686" kern="1200">
                <a:solidFill>
                  <a:schemeClr val="tx1">
                    <a:tint val="75000"/>
                  </a:schemeClr>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794914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1520158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0011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377033083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4.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27.png"/><Relationship Id="rId4" Type="http://schemas.openxmlformats.org/officeDocument/2006/relationships/slideLayout" Target="../slideLayouts/slideLayout4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3.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image" Target="../media/image35.emf"/><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image" Target="../media/image27.png"/><Relationship Id="rId5" Type="http://schemas.openxmlformats.org/officeDocument/2006/relationships/slideLayout" Target="../slideLayouts/slideLayout92.xml"/><Relationship Id="rId10" Type="http://schemas.openxmlformats.org/officeDocument/2006/relationships/theme" Target="../theme/theme5.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0">
            <a:extLst>
              <a:ext uri="{96DAC541-7B7A-43D3-8B79-37D633B846F1}">
                <asvg:svgBlip xmlns:asvg="http://schemas.microsoft.com/office/drawing/2016/SVG/main" r:embed="rId4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6" r:id="rId38"/>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707294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901236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01438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75886242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416">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53.emf"/><Relationship Id="rId5" Type="http://schemas.openxmlformats.org/officeDocument/2006/relationships/image" Target="../media/image52.emf"/><Relationship Id="rId10" Type="http://schemas.openxmlformats.org/officeDocument/2006/relationships/image" Target="../media/image57.emf"/><Relationship Id="rId4" Type="http://schemas.openxmlformats.org/officeDocument/2006/relationships/image" Target="../media/image51.emf"/><Relationship Id="rId9" Type="http://schemas.openxmlformats.org/officeDocument/2006/relationships/image" Target="../media/image5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Explore compute and storage options for data engineering workloads</a:t>
            </a:r>
          </a:p>
        </p:txBody>
      </p:sp>
      <p:sp>
        <p:nvSpPr>
          <p:cNvPr id="5" name="Subtitle 4">
            <a:extLst>
              <a:ext uri="{FF2B5EF4-FFF2-40B4-BE49-F238E27FC236}">
                <a16:creationId xmlns:a16="http://schemas.microsoft.com/office/drawing/2014/main" id="{41FF1354-9078-418C-8982-99EFA14538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424656" y="492143"/>
            <a:ext cx="11342688" cy="403225"/>
          </a:xfrm>
        </p:spPr>
        <p:txBody>
          <a:bodyPr>
            <a:normAutofit fontScale="90000"/>
          </a:bodyPr>
          <a:lstStyle/>
          <a:p>
            <a:r>
              <a:rPr lang="en-US" dirty="0"/>
              <a:t>Describe a Delta Lake architecture</a:t>
            </a:r>
          </a:p>
        </p:txBody>
      </p:sp>
      <p:pic>
        <p:nvPicPr>
          <p:cNvPr id="4" name="Picture 3" descr="A diagram to show a delta lake architecture with the sources beginning with streaming and batch data sources. The middle shows icons to represent the bronze, silver and gold architecture levels that are serviced by data stored in an Azure Data Lake, and used by analytical and machine learning services.">
            <a:extLst>
              <a:ext uri="{FF2B5EF4-FFF2-40B4-BE49-F238E27FC236}">
                <a16:creationId xmlns:a16="http://schemas.microsoft.com/office/drawing/2014/main" id="{05C998F2-483D-4C2F-8B21-05C8D2F52F5D}"/>
              </a:ext>
            </a:extLst>
          </p:cNvPr>
          <p:cNvPicPr>
            <a:picLocks noChangeAspect="1"/>
          </p:cNvPicPr>
          <p:nvPr/>
        </p:nvPicPr>
        <p:blipFill>
          <a:blip r:embed="rId3"/>
          <a:stretch>
            <a:fillRect/>
          </a:stretch>
        </p:blipFill>
        <p:spPr>
          <a:xfrm>
            <a:off x="361583" y="1309035"/>
            <a:ext cx="11611532" cy="5056822"/>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How to use Delta format</a:t>
            </a:r>
          </a:p>
        </p:txBody>
      </p:sp>
      <p:grpSp>
        <p:nvGrpSpPr>
          <p:cNvPr id="20" name="Group 19">
            <a:extLst>
              <a:ext uri="{FF2B5EF4-FFF2-40B4-BE49-F238E27FC236}">
                <a16:creationId xmlns:a16="http://schemas.microsoft.com/office/drawing/2014/main" id="{2FC2C431-CA4B-4518-8478-0D757857245C}"/>
              </a:ext>
            </a:extLst>
          </p:cNvPr>
          <p:cNvGrpSpPr/>
          <p:nvPr/>
        </p:nvGrpSpPr>
        <p:grpSpPr>
          <a:xfrm>
            <a:off x="652462" y="1722174"/>
            <a:ext cx="4667953" cy="3274706"/>
            <a:chOff x="652462" y="1722174"/>
            <a:chExt cx="4667953" cy="3274706"/>
          </a:xfrm>
        </p:grpSpPr>
        <p:pic>
          <p:nvPicPr>
            <p:cNvPr id="12" name="Picture 11">
              <a:extLst>
                <a:ext uri="{FF2B5EF4-FFF2-40B4-BE49-F238E27FC236}">
                  <a16:creationId xmlns:a16="http://schemas.microsoft.com/office/drawing/2014/main" id="{495A65C6-7DF5-4EF8-8E91-3A785E3F0C20}"/>
                </a:ext>
              </a:extLst>
            </p:cNvPr>
            <p:cNvPicPr>
              <a:picLocks noChangeAspect="1"/>
            </p:cNvPicPr>
            <p:nvPr/>
          </p:nvPicPr>
          <p:blipFill>
            <a:blip r:embed="rId3"/>
            <a:stretch>
              <a:fillRect/>
            </a:stretch>
          </p:blipFill>
          <p:spPr>
            <a:xfrm>
              <a:off x="652462" y="1722174"/>
              <a:ext cx="4667953" cy="2220812"/>
            </a:xfrm>
            <a:prstGeom prst="rect">
              <a:avLst/>
            </a:prstGeom>
          </p:spPr>
        </p:pic>
        <p:sp>
          <p:nvSpPr>
            <p:cNvPr id="18" name="TextBox 17">
              <a:extLst>
                <a:ext uri="{FF2B5EF4-FFF2-40B4-BE49-F238E27FC236}">
                  <a16:creationId xmlns:a16="http://schemas.microsoft.com/office/drawing/2014/main" id="{119D6378-2CE3-4CB2-B706-3C24BA61F2FC}"/>
                </a:ext>
              </a:extLst>
            </p:cNvPr>
            <p:cNvSpPr txBox="1"/>
            <p:nvPr/>
          </p:nvSpPr>
          <p:spPr>
            <a:xfrm>
              <a:off x="1030615" y="4350549"/>
              <a:ext cx="39116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Instead of creating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parquet</a:t>
              </a:r>
              <a:r>
                <a:rPr kumimoji="0" lang="en-US" sz="1800" b="0" i="0" u="none" strike="noStrike" kern="1200" cap="none" spc="0" normalizeH="0" baseline="0" noProof="0" dirty="0">
                  <a:ln>
                    <a:noFill/>
                  </a:ln>
                  <a:solidFill>
                    <a:srgbClr val="1A1F20"/>
                  </a:solidFill>
                  <a:effectLst/>
                  <a:uLnTx/>
                  <a:uFillTx/>
                  <a:latin typeface="Montserrat"/>
                  <a:ea typeface="+mn-ea"/>
                  <a:cs typeface="+mn-cs"/>
                </a:rPr>
                <a:t>…</a:t>
              </a:r>
            </a:p>
          </p:txBody>
        </p:sp>
      </p:grpSp>
      <p:grpSp>
        <p:nvGrpSpPr>
          <p:cNvPr id="21" name="Group 20">
            <a:extLst>
              <a:ext uri="{FF2B5EF4-FFF2-40B4-BE49-F238E27FC236}">
                <a16:creationId xmlns:a16="http://schemas.microsoft.com/office/drawing/2014/main" id="{0DE6B790-B8E8-41E6-A75E-A0F8F66A9767}"/>
              </a:ext>
            </a:extLst>
          </p:cNvPr>
          <p:cNvGrpSpPr/>
          <p:nvPr/>
        </p:nvGrpSpPr>
        <p:grpSpPr>
          <a:xfrm>
            <a:off x="5320415" y="1722174"/>
            <a:ext cx="5508001" cy="3274706"/>
            <a:chOff x="5320415" y="1722174"/>
            <a:chExt cx="5508001" cy="3274706"/>
          </a:xfrm>
        </p:grpSpPr>
        <p:pic>
          <p:nvPicPr>
            <p:cNvPr id="14" name="Picture 13">
              <a:extLst>
                <a:ext uri="{FF2B5EF4-FFF2-40B4-BE49-F238E27FC236}">
                  <a16:creationId xmlns:a16="http://schemas.microsoft.com/office/drawing/2014/main" id="{260A31E6-CA0E-4065-9C1A-4764EC9F5DF7}"/>
                </a:ext>
              </a:extLst>
            </p:cNvPr>
            <p:cNvPicPr>
              <a:picLocks noChangeAspect="1"/>
            </p:cNvPicPr>
            <p:nvPr/>
          </p:nvPicPr>
          <p:blipFill>
            <a:blip r:embed="rId4"/>
            <a:stretch>
              <a:fillRect/>
            </a:stretch>
          </p:blipFill>
          <p:spPr>
            <a:xfrm>
              <a:off x="6229956" y="2596330"/>
              <a:ext cx="4598460" cy="2400550"/>
            </a:xfrm>
            <a:prstGeom prst="rect">
              <a:avLst/>
            </a:prstGeom>
          </p:spPr>
        </p:pic>
        <p:cxnSp>
          <p:nvCxnSpPr>
            <p:cNvPr id="16" name="Straight Arrow Connector 15">
              <a:extLst>
                <a:ext uri="{FF2B5EF4-FFF2-40B4-BE49-F238E27FC236}">
                  <a16:creationId xmlns:a16="http://schemas.microsoft.com/office/drawing/2014/main" id="{80C3C975-224B-4AAB-AAEA-4D31FCC84E4A}"/>
                </a:ext>
              </a:extLst>
            </p:cNvPr>
            <p:cNvCxnSpPr>
              <a:cxnSpLocks/>
              <a:stCxn id="12" idx="3"/>
            </p:cNvCxnSpPr>
            <p:nvPr/>
          </p:nvCxnSpPr>
          <p:spPr>
            <a:xfrm>
              <a:off x="5320415" y="2832580"/>
              <a:ext cx="909541" cy="39985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B5743C1-38D6-448C-9355-DD06ED8A6987}"/>
                </a:ext>
              </a:extLst>
            </p:cNvPr>
            <p:cNvSpPr txBox="1"/>
            <p:nvPr/>
          </p:nvSpPr>
          <p:spPr>
            <a:xfrm>
              <a:off x="6808208" y="1722174"/>
              <a:ext cx="344196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…simply create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delta</a:t>
              </a:r>
              <a:endParaRPr kumimoji="0" lang="en-US" sz="1800" b="0" i="0" u="none" strike="noStrike" kern="1200" cap="none" spc="0" normalizeH="0" baseline="0" noProof="0" dirty="0">
                <a:ln>
                  <a:noFill/>
                </a:ln>
                <a:solidFill>
                  <a:srgbClr val="1A1F20"/>
                </a:solidFill>
                <a:effectLst/>
                <a:uLnTx/>
                <a:uFillTx/>
                <a:latin typeface="Montserrat"/>
                <a:ea typeface="+mn-ea"/>
                <a:cs typeface="+mn-cs"/>
              </a:endParaRPr>
            </a:p>
          </p:txBody>
        </p:sp>
      </p:grpSp>
    </p:spTree>
    <p:extLst>
      <p:ext uri="{BB962C8B-B14F-4D97-AF65-F5344CB8AC3E}">
        <p14:creationId xmlns:p14="http://schemas.microsoft.com/office/powerpoint/2010/main" val="31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Upsert syntax</a:t>
            </a:r>
          </a:p>
        </p:txBody>
      </p:sp>
      <p:pic>
        <p:nvPicPr>
          <p:cNvPr id="3" name="Picture 2">
            <a:extLst>
              <a:ext uri="{FF2B5EF4-FFF2-40B4-BE49-F238E27FC236}">
                <a16:creationId xmlns:a16="http://schemas.microsoft.com/office/drawing/2014/main" id="{BCF70A25-94BC-4334-8420-EEE11A2CB959}"/>
              </a:ext>
            </a:extLst>
          </p:cNvPr>
          <p:cNvPicPr>
            <a:picLocks noChangeAspect="1"/>
          </p:cNvPicPr>
          <p:nvPr/>
        </p:nvPicPr>
        <p:blipFill>
          <a:blip r:embed="rId3"/>
          <a:stretch>
            <a:fillRect/>
          </a:stretch>
        </p:blipFill>
        <p:spPr>
          <a:xfrm>
            <a:off x="849400" y="1788031"/>
            <a:ext cx="10493199" cy="2650013"/>
          </a:xfrm>
          <a:prstGeom prst="rect">
            <a:avLst/>
          </a:prstGeom>
        </p:spPr>
      </p:pic>
    </p:spTree>
    <p:extLst>
      <p:ext uri="{BB962C8B-B14F-4D97-AF65-F5344CB8AC3E}">
        <p14:creationId xmlns:p14="http://schemas.microsoft.com/office/powerpoint/2010/main" val="13612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Time travel syntax</a:t>
            </a:r>
          </a:p>
        </p:txBody>
      </p:sp>
      <p:pic>
        <p:nvPicPr>
          <p:cNvPr id="6" name="Picture 5">
            <a:extLst>
              <a:ext uri="{FF2B5EF4-FFF2-40B4-BE49-F238E27FC236}">
                <a16:creationId xmlns:a16="http://schemas.microsoft.com/office/drawing/2014/main" id="{F84C9551-6B3A-479D-98B7-019C7D6A0C2E}"/>
              </a:ext>
            </a:extLst>
          </p:cNvPr>
          <p:cNvPicPr>
            <a:picLocks noChangeAspect="1"/>
          </p:cNvPicPr>
          <p:nvPr/>
        </p:nvPicPr>
        <p:blipFill>
          <a:blip r:embed="rId3"/>
          <a:stretch>
            <a:fillRect/>
          </a:stretch>
        </p:blipFill>
        <p:spPr>
          <a:xfrm>
            <a:off x="6060156" y="1410627"/>
            <a:ext cx="3906986" cy="1960420"/>
          </a:xfrm>
          <a:prstGeom prst="rect">
            <a:avLst/>
          </a:prstGeom>
        </p:spPr>
      </p:pic>
      <p:sp>
        <p:nvSpPr>
          <p:cNvPr id="7" name="TextBox 6">
            <a:extLst>
              <a:ext uri="{FF2B5EF4-FFF2-40B4-BE49-F238E27FC236}">
                <a16:creationId xmlns:a16="http://schemas.microsoft.com/office/drawing/2014/main" id="{690F2109-A2D4-441D-8C0A-1C75816DC9CD}"/>
              </a:ext>
            </a:extLst>
          </p:cNvPr>
          <p:cNvSpPr txBox="1"/>
          <p:nvPr/>
        </p:nvSpPr>
        <p:spPr>
          <a:xfrm>
            <a:off x="6252204" y="781614"/>
            <a:ext cx="28953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Basic syntax using SQL:</a:t>
            </a:r>
          </a:p>
        </p:txBody>
      </p:sp>
      <p:pic>
        <p:nvPicPr>
          <p:cNvPr id="9" name="Picture 8">
            <a:extLst>
              <a:ext uri="{FF2B5EF4-FFF2-40B4-BE49-F238E27FC236}">
                <a16:creationId xmlns:a16="http://schemas.microsoft.com/office/drawing/2014/main" id="{0CB9C96A-56BD-48D5-88D3-DCB6885C81A2}"/>
              </a:ext>
            </a:extLst>
          </p:cNvPr>
          <p:cNvPicPr>
            <a:picLocks noChangeAspect="1"/>
          </p:cNvPicPr>
          <p:nvPr/>
        </p:nvPicPr>
        <p:blipFill>
          <a:blip r:embed="rId4"/>
          <a:stretch>
            <a:fillRect/>
          </a:stretch>
        </p:blipFill>
        <p:spPr>
          <a:xfrm>
            <a:off x="652462" y="4082766"/>
            <a:ext cx="9314680" cy="912063"/>
          </a:xfrm>
          <a:prstGeom prst="rect">
            <a:avLst/>
          </a:prstGeom>
        </p:spPr>
      </p:pic>
      <p:sp>
        <p:nvSpPr>
          <p:cNvPr id="10" name="TextBox 9">
            <a:extLst>
              <a:ext uri="{FF2B5EF4-FFF2-40B4-BE49-F238E27FC236}">
                <a16:creationId xmlns:a16="http://schemas.microsoft.com/office/drawing/2014/main" id="{169B4642-F392-46E2-8667-C3FC741B71EE}"/>
              </a:ext>
            </a:extLst>
          </p:cNvPr>
          <p:cNvSpPr txBox="1"/>
          <p:nvPr/>
        </p:nvSpPr>
        <p:spPr>
          <a:xfrm>
            <a:off x="862953" y="3429000"/>
            <a:ext cx="27109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Load an older version:</a:t>
            </a:r>
          </a:p>
        </p:txBody>
      </p:sp>
    </p:spTree>
    <p:extLst>
      <p:ext uri="{BB962C8B-B14F-4D97-AF65-F5344CB8AC3E}">
        <p14:creationId xmlns:p14="http://schemas.microsoft.com/office/powerpoint/2010/main" val="10765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B40EB02-E460-4C07-866A-C0625CAC1DAC}"/>
              </a:ext>
            </a:extLst>
          </p:cNvPr>
          <p:cNvSpPr>
            <a:spLocks noGrp="1"/>
          </p:cNvSpPr>
          <p:nvPr>
            <p:ph type="body" sz="quarter" idx="10"/>
          </p:nvPr>
        </p:nvSpPr>
        <p:spPr/>
        <p:txBody>
          <a:bodyPr/>
          <a:lstStyle/>
          <a:p>
            <a:r>
              <a:rPr lang="en-US" dirty="0"/>
              <a:t>4</a:t>
            </a:r>
          </a:p>
        </p:txBody>
      </p:sp>
      <p:sp>
        <p:nvSpPr>
          <p:cNvPr id="6" name="Title 5">
            <a:extLst>
              <a:ext uri="{FF2B5EF4-FFF2-40B4-BE49-F238E27FC236}">
                <a16:creationId xmlns:a16="http://schemas.microsoft.com/office/drawing/2014/main" id="{762186B9-AE40-44D1-89CA-B505DF8DCA69}"/>
              </a:ext>
            </a:extLst>
          </p:cNvPr>
          <p:cNvSpPr>
            <a:spLocks noGrp="1"/>
          </p:cNvSpPr>
          <p:nvPr>
            <p:ph type="ctrTitle"/>
          </p:nvPr>
        </p:nvSpPr>
        <p:spPr/>
        <p:txBody>
          <a:bodyPr/>
          <a:lstStyle/>
          <a:p>
            <a:r>
              <a:rPr lang="en-US" dirty="0"/>
              <a:t>Work with data streams by using Azure Stream Analytics</a:t>
            </a:r>
          </a:p>
        </p:txBody>
      </p:sp>
      <p:sp>
        <p:nvSpPr>
          <p:cNvPr id="7" name="Subtitle 6">
            <a:extLst>
              <a:ext uri="{FF2B5EF4-FFF2-40B4-BE49-F238E27FC236}">
                <a16:creationId xmlns:a16="http://schemas.microsoft.com/office/drawing/2014/main" id="{5E788906-B088-435D-90C3-2C84393B4E8E}"/>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6EBD071D-3464-4A19-AA45-750BDB926E1C}"/>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C4B46D18-EA2E-4FA5-B9D6-BDF0F6E91221}"/>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14</a:t>
            </a:fld>
            <a:endParaRPr lang="en-US" dirty="0"/>
          </a:p>
        </p:txBody>
      </p:sp>
    </p:spTree>
    <p:extLst>
      <p:ext uri="{BB962C8B-B14F-4D97-AF65-F5344CB8AC3E}">
        <p14:creationId xmlns:p14="http://schemas.microsoft.com/office/powerpoint/2010/main" val="1993297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4825" y="444653"/>
            <a:ext cx="11334750" cy="403225"/>
          </a:xfrm>
        </p:spPr>
        <p:txBody>
          <a:bodyPr>
            <a:normAutofit fontScale="90000"/>
          </a:bodyPr>
          <a:lstStyle/>
          <a:p>
            <a:r>
              <a:rPr lang="en-GB" sz="2745" dirty="0"/>
              <a:t>Work with data streams by using Azure Stream Analytics</a:t>
            </a:r>
            <a:endParaRPr lang="en-US" sz="2745" dirty="0"/>
          </a:p>
        </p:txBody>
      </p:sp>
      <p:sp>
        <p:nvSpPr>
          <p:cNvPr id="67" name="Rectangle 66"/>
          <p:cNvSpPr/>
          <p:nvPr/>
        </p:nvSpPr>
        <p:spPr>
          <a:xfrm>
            <a:off x="432893" y="1133463"/>
            <a:ext cx="11528920" cy="431339"/>
          </a:xfrm>
          <a:prstGeom prst="rect">
            <a:avLst/>
          </a:prstGeom>
        </p:spPr>
        <p:txBody>
          <a:bodyPr wrap="square" lIns="0" rIns="0">
            <a:spAutoFit/>
          </a:bodyPr>
          <a:lstStyle/>
          <a:p>
            <a:pPr defTabSz="913572" fontAlgn="base">
              <a:lnSpc>
                <a:spcPct val="90000"/>
              </a:lnSpc>
              <a:spcBef>
                <a:spcPts val="1199"/>
              </a:spcBef>
            </a:pPr>
            <a:r>
              <a:rPr lang="en-US" sz="2400" kern="0" dirty="0">
                <a:solidFill>
                  <a:srgbClr val="000000"/>
                </a:solidFill>
                <a:latin typeface="Segoe UI"/>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427843" y="1646088"/>
            <a:ext cx="11344253" cy="46908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750503" y="1758744"/>
            <a:ext cx="10762780" cy="4440715"/>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GB" sz="1600" dirty="0">
                  <a:solidFill>
                    <a:srgbClr val="FFFFFF"/>
                  </a:solidFill>
                  <a:latin typeface="Segoe UI Semibold"/>
                  <a:cs typeface="Segoe UI" pitchFamily="34" charset="0"/>
                </a:rPr>
                <a:t>Event producer</a:t>
              </a:r>
              <a:endParaRPr lang="en-US" sz="1600" dirty="0">
                <a:solidFill>
                  <a:srgbClr val="FFFFFF"/>
                </a:solidFill>
                <a:latin typeface="Segoe UI Semibold"/>
                <a:cs typeface="Segoe UI" pitchFamily="34" charset="0"/>
              </a:endParaRP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US" sz="1600" dirty="0">
                  <a:solidFill>
                    <a:srgbClr val="FFFFFF"/>
                  </a:solidFill>
                  <a:latin typeface="Segoe UI Semibold"/>
                  <a:ea typeface="Segoe UI" pitchFamily="34" charset="0"/>
                  <a:cs typeface="Segoe UI" pitchFamily="34" charset="0"/>
                </a:rPr>
                <a:t>Complex Event</a:t>
              </a:r>
              <a:br>
                <a:rPr lang="en-US" sz="1600" dirty="0">
                  <a:solidFill>
                    <a:srgbClr val="FFFFFF"/>
                  </a:solidFill>
                  <a:latin typeface="Segoe UI Semibold"/>
                  <a:ea typeface="Segoe UI" pitchFamily="34" charset="0"/>
                  <a:cs typeface="Segoe UI" pitchFamily="34" charset="0"/>
                </a:rPr>
              </a:br>
              <a:r>
                <a:rPr lang="en-US" sz="1600" dirty="0">
                  <a:solidFill>
                    <a:srgbClr val="FFFFFF"/>
                  </a:solidFill>
                  <a:latin typeface="Segoe UI Semibold"/>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GB" sz="1600" dirty="0">
                  <a:solidFill>
                    <a:srgbClr val="FFFFFF"/>
                  </a:solidFill>
                  <a:latin typeface="Segoe UI Semibold"/>
                  <a:cs typeface="Segoe UI" pitchFamily="34" charset="0"/>
                </a:rPr>
                <a:t>Event consumer</a:t>
              </a:r>
              <a:endParaRPr lang="en-US" sz="1600" dirty="0">
                <a:solidFill>
                  <a:srgbClr val="FFFFFF"/>
                </a:solidFill>
                <a:latin typeface="Segoe UI Semibold"/>
                <a:cs typeface="Segoe UI" pitchFamily="34" charset="0"/>
              </a:endParaRP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2: Explore compute and storage options for data engineering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Describe Azure Databricks</a:t>
            </a:r>
          </a:p>
          <a:p>
            <a:r>
              <a:rPr lang="en-US" dirty="0"/>
              <a:t>Introduction to Azure Data Lake storage</a:t>
            </a:r>
            <a:r>
              <a:rPr lang="en-GB" dirty="0"/>
              <a:t> </a:t>
            </a:r>
          </a:p>
          <a:p>
            <a:r>
              <a:rPr lang="en-US" dirty="0"/>
              <a:t>Describe Delta Lake architecture</a:t>
            </a:r>
          </a:p>
          <a:p>
            <a:r>
              <a:rPr lang="en-US" dirty="0"/>
              <a:t>Work with data streams by using Azure Stream Analytics</a:t>
            </a:r>
            <a:endParaRPr lang="en-GB" dirty="0"/>
          </a:p>
        </p:txBody>
      </p:sp>
    </p:spTree>
    <p:extLst>
      <p:ext uri="{BB962C8B-B14F-4D97-AF65-F5344CB8AC3E}">
        <p14:creationId xmlns:p14="http://schemas.microsoft.com/office/powerpoint/2010/main" val="261244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Describe Azure Databricks</a:t>
            </a:r>
          </a:p>
        </p:txBody>
      </p:sp>
      <p:sp>
        <p:nvSpPr>
          <p:cNvPr id="5" name="Subtitle 4">
            <a:extLst>
              <a:ext uri="{FF2B5EF4-FFF2-40B4-BE49-F238E27FC236}">
                <a16:creationId xmlns:a16="http://schemas.microsoft.com/office/drawing/2014/main" id="{DA981125-42BD-4A35-B371-35E6F48210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479338" y="453259"/>
            <a:ext cx="11342688" cy="403225"/>
          </a:xfrm>
        </p:spPr>
        <p:txBody>
          <a:bodyPr>
            <a:normAutofit fontScale="90000"/>
          </a:bodyPr>
          <a:lstStyle/>
          <a:p>
            <a:r>
              <a:rPr lang="en-US" dirty="0"/>
              <a:t>What is Azure Databricks?</a:t>
            </a:r>
          </a:p>
        </p:txBody>
      </p:sp>
      <p:grpSp>
        <p:nvGrpSpPr>
          <p:cNvPr id="11" name="Group 10">
            <a:extLst>
              <a:ext uri="{FF2B5EF4-FFF2-40B4-BE49-F238E27FC236}">
                <a16:creationId xmlns:a16="http://schemas.microsoft.com/office/drawing/2014/main" id="{DA56F4A0-9946-41AA-AA6E-351048C0AA60}"/>
              </a:ext>
            </a:extLst>
          </p:cNvPr>
          <p:cNvGrpSpPr/>
          <p:nvPr/>
        </p:nvGrpSpPr>
        <p:grpSpPr>
          <a:xfrm>
            <a:off x="354981" y="1285215"/>
            <a:ext cx="11354153" cy="1161647"/>
            <a:chOff x="364881" y="1334335"/>
            <a:chExt cx="11354153" cy="1161647"/>
          </a:xfrm>
        </p:grpSpPr>
        <p:sp>
          <p:nvSpPr>
            <p:cNvPr id="5" name="Rectangle 4">
              <a:extLst>
                <a:ext uri="{FF2B5EF4-FFF2-40B4-BE49-F238E27FC236}">
                  <a16:creationId xmlns:a16="http://schemas.microsoft.com/office/drawing/2014/main" id="{4ACE2B49-9782-40EA-A50A-77D77010AB49}"/>
                </a:ext>
              </a:extLst>
            </p:cNvPr>
            <p:cNvSpPr/>
            <p:nvPr/>
          </p:nvSpPr>
          <p:spPr>
            <a:xfrm>
              <a:off x="1562666" y="1334335"/>
              <a:ext cx="10156368" cy="116164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Apache Spark-based analytics platform:</a:t>
              </a:r>
            </a:p>
            <a:p>
              <a:pPr defTabSz="914367">
                <a:spcBef>
                  <a:spcPts val="588"/>
                </a:spcBef>
                <a:defRPr/>
              </a:pPr>
              <a:r>
                <a:rPr lang="en-IN" sz="2353" dirty="0">
                  <a:solidFill>
                    <a:srgbClr val="000000"/>
                  </a:solidFill>
                  <a:latin typeface="Segoe UI"/>
                  <a:ea typeface="Segoe UI" pitchFamily="34" charset="0"/>
                  <a:cs typeface="Segoe UI Light" panose="020B0502040204020203" pitchFamily="34" charset="0"/>
                </a:rPr>
                <a:t>Simplifies the provisioning and collaboration of Apache Spark-based analytical solutions dealing with batch and streaming data</a:t>
              </a:r>
            </a:p>
          </p:txBody>
        </p:sp>
        <p:grpSp>
          <p:nvGrpSpPr>
            <p:cNvPr id="14" name="Group 13">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4881" y="1447460"/>
              <a:ext cx="935333" cy="935333"/>
              <a:chOff x="269" y="812"/>
              <a:chExt cx="601" cy="601"/>
            </a:xfrm>
          </p:grpSpPr>
          <p:sp>
            <p:nvSpPr>
              <p:cNvPr id="1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2" name="Group 11">
            <a:extLst>
              <a:ext uri="{FF2B5EF4-FFF2-40B4-BE49-F238E27FC236}">
                <a16:creationId xmlns:a16="http://schemas.microsoft.com/office/drawing/2014/main" id="{D727ADCE-DCAD-45F6-B45A-CEE478B42D45}"/>
              </a:ext>
            </a:extLst>
          </p:cNvPr>
          <p:cNvGrpSpPr/>
          <p:nvPr/>
        </p:nvGrpSpPr>
        <p:grpSpPr>
          <a:xfrm>
            <a:off x="363355" y="2702263"/>
            <a:ext cx="11364053" cy="1077931"/>
            <a:chOff x="354981" y="2734551"/>
            <a:chExt cx="11364053" cy="1077931"/>
          </a:xfrm>
        </p:grpSpPr>
        <p:cxnSp>
          <p:nvCxnSpPr>
            <p:cNvPr id="2" name="Straight Connector 1">
              <a:extLst>
                <a:ext uri="{FF2B5EF4-FFF2-40B4-BE49-F238E27FC236}">
                  <a16:creationId xmlns:a16="http://schemas.microsoft.com/office/drawing/2014/main" id="{AF341E48-D542-496D-B8AA-637E47A99261}"/>
                </a:ext>
                <a:ext uri="{C183D7F6-B498-43B3-948B-1728B52AA6E4}">
                  <adec:decorative xmlns:adec="http://schemas.microsoft.com/office/drawing/2017/decorative" val="1"/>
                </a:ext>
              </a:extLst>
            </p:cNvPr>
            <p:cNvCxnSpPr>
              <a:cxnSpLocks/>
            </p:cNvCxnSpPr>
            <p:nvPr/>
          </p:nvCxnSpPr>
          <p:spPr>
            <a:xfrm>
              <a:off x="1562666" y="2734551"/>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33E5841-6612-4BE7-88F5-3F66C8B7404F}"/>
                </a:ext>
              </a:extLst>
            </p:cNvPr>
            <p:cNvSpPr/>
            <p:nvPr/>
          </p:nvSpPr>
          <p:spPr>
            <a:xfrm>
              <a:off x="1562666" y="2945806"/>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Comprehensive Spark library support:</a:t>
              </a:r>
            </a:p>
            <a:p>
              <a:pPr defTabSz="914367">
                <a:spcBef>
                  <a:spcPts val="588"/>
                </a:spcBef>
                <a:defRPr/>
              </a:pPr>
              <a:r>
                <a:rPr lang="en-US" sz="2353" dirty="0">
                  <a:solidFill>
                    <a:srgbClr val="000000"/>
                  </a:solidFill>
                  <a:latin typeface="Segoe UI"/>
                  <a:cs typeface="Segoe UI Light" panose="020B0502040204020203" pitchFamily="34" charset="0"/>
                </a:rPr>
                <a:t>Support includes SQL, DataFrames, MLlib, </a:t>
              </a:r>
              <a:r>
                <a:rPr lang="en-GB" sz="2353" dirty="0">
                  <a:solidFill>
                    <a:srgbClr val="24292E"/>
                  </a:solidFill>
                  <a:latin typeface="-apple-system"/>
                </a:rPr>
                <a:t>Hyperspace and MSSparkUtil</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54981" y="2877149"/>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1"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2"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3" name="Group 12">
            <a:extLst>
              <a:ext uri="{FF2B5EF4-FFF2-40B4-BE49-F238E27FC236}">
                <a16:creationId xmlns:a16="http://schemas.microsoft.com/office/drawing/2014/main" id="{3E7F1380-0FEA-4CC5-B261-32131162D880}"/>
              </a:ext>
            </a:extLst>
          </p:cNvPr>
          <p:cNvGrpSpPr/>
          <p:nvPr/>
        </p:nvGrpSpPr>
        <p:grpSpPr>
          <a:xfrm>
            <a:off x="353455" y="3990335"/>
            <a:ext cx="11355679" cy="1048610"/>
            <a:chOff x="363355" y="4034479"/>
            <a:chExt cx="11355679" cy="1048610"/>
          </a:xfrm>
        </p:grpSpPr>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562666" y="4034479"/>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34CB0E6-5595-4482-8B1D-FC79B7AFEE3D}"/>
                </a:ext>
              </a:extLst>
            </p:cNvPr>
            <p:cNvSpPr/>
            <p:nvPr/>
          </p:nvSpPr>
          <p:spPr>
            <a:xfrm>
              <a:off x="1562666" y="421560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Enterprise Security:</a:t>
              </a:r>
            </a:p>
            <a:p>
              <a:pPr defTabSz="914367">
                <a:spcBef>
                  <a:spcPts val="588"/>
                </a:spcBef>
                <a:defRPr/>
              </a:pPr>
              <a:r>
                <a:rPr lang="en-US" sz="2353" dirty="0">
                  <a:solidFill>
                    <a:srgbClr val="000000"/>
                  </a:solidFill>
                  <a:latin typeface="Segoe UI"/>
                  <a:cs typeface="Segoe UI Light" panose="020B0502040204020203" pitchFamily="34" charset="0"/>
                </a:rPr>
                <a:t>Utilizes the security capabilities of Azure</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23" name="Group 22">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4147756"/>
              <a:ext cx="935333" cy="935333"/>
              <a:chOff x="269" y="812"/>
              <a:chExt cx="601" cy="601"/>
            </a:xfrm>
          </p:grpSpPr>
          <p:sp>
            <p:nvSpPr>
              <p:cNvPr id="2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34" name="Group 33">
            <a:extLst>
              <a:ext uri="{FF2B5EF4-FFF2-40B4-BE49-F238E27FC236}">
                <a16:creationId xmlns:a16="http://schemas.microsoft.com/office/drawing/2014/main" id="{B4BF4174-EFC4-4CAF-9BF6-94E7FCD936ED}"/>
              </a:ext>
            </a:extLst>
          </p:cNvPr>
          <p:cNvGrpSpPr/>
          <p:nvPr/>
        </p:nvGrpSpPr>
        <p:grpSpPr>
          <a:xfrm>
            <a:off x="353455" y="5220068"/>
            <a:ext cx="11355679" cy="995726"/>
            <a:chOff x="363355" y="5256566"/>
            <a:chExt cx="11355679" cy="995726"/>
          </a:xfrm>
        </p:grpSpPr>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562666" y="5256566"/>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239EE5C-4EA3-4A63-810D-32B7BC9D231A}"/>
                </a:ext>
              </a:extLst>
            </p:cNvPr>
            <p:cNvSpPr/>
            <p:nvPr/>
          </p:nvSpPr>
          <p:spPr>
            <a:xfrm>
              <a:off x="1562666" y="539249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Integration with other Cloud Services:</a:t>
              </a:r>
            </a:p>
            <a:p>
              <a:pPr defTabSz="914367">
                <a:spcBef>
                  <a:spcPts val="588"/>
                </a:spcBef>
                <a:defRPr/>
              </a:pPr>
              <a:r>
                <a:rPr lang="en-US" sz="2353" dirty="0">
                  <a:solidFill>
                    <a:srgbClr val="000000"/>
                  </a:solidFill>
                  <a:latin typeface="Segoe UI"/>
                  <a:cs typeface="Segoe UI Light" panose="020B0502040204020203" pitchFamily="34" charset="0"/>
                </a:rPr>
                <a:t>Can integrate with a variety of Azure data platform services and Power BI</a:t>
              </a:r>
            </a:p>
          </p:txBody>
        </p:sp>
        <p:grpSp>
          <p:nvGrpSpPr>
            <p:cNvPr id="28" name="Group 2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5316959"/>
              <a:ext cx="935333" cy="935333"/>
              <a:chOff x="269" y="812"/>
              <a:chExt cx="601" cy="601"/>
            </a:xfrm>
          </p:grpSpPr>
          <p:sp>
            <p:nvSpPr>
              <p:cNvPr id="2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2"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3"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pic>
        <p:nvPicPr>
          <p:cNvPr id="10" name="Picture 9" descr="Icon&#10;&#10;Description automatically generated">
            <a:extLst>
              <a:ext uri="{FF2B5EF4-FFF2-40B4-BE49-F238E27FC236}">
                <a16:creationId xmlns:a16="http://schemas.microsoft.com/office/drawing/2014/main" id="{3ADE778C-B5CC-4164-8CA5-CB3415D2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324" y="80602"/>
            <a:ext cx="1573010" cy="1573010"/>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2</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Introduction to Azure Data Lake storage</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5</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idx="4294967295"/>
          </p:nvPr>
        </p:nvSpPr>
        <p:spPr>
          <a:xfrm>
            <a:off x="196645" y="296880"/>
            <a:ext cx="11342688" cy="403225"/>
          </a:xfrm>
        </p:spPr>
        <p:txBody>
          <a:bodyPr>
            <a:normAutofit fontScale="90000"/>
          </a:bodyPr>
          <a:lstStyle/>
          <a:p>
            <a:r>
              <a:rPr lang="en-GB" dirty="0"/>
              <a:t>Introduction to Azure Data Lake storage</a:t>
            </a:r>
            <a:endParaRPr lang="en-US" dirty="0"/>
          </a:p>
        </p:txBody>
      </p:sp>
      <p:pic>
        <p:nvPicPr>
          <p:cNvPr id="7" name="Picture 6" descr="Create a storage account dialog box focussing on the hierarchical namespace setting">
            <a:extLst>
              <a:ext uri="{FF2B5EF4-FFF2-40B4-BE49-F238E27FC236}">
                <a16:creationId xmlns:a16="http://schemas.microsoft.com/office/drawing/2014/main" id="{9B5B0395-C4F9-4BCE-A8FC-D3314F129636}"/>
              </a:ext>
            </a:extLst>
          </p:cNvPr>
          <p:cNvPicPr>
            <a:picLocks noChangeAspect="1"/>
          </p:cNvPicPr>
          <p:nvPr/>
        </p:nvPicPr>
        <p:blipFill>
          <a:blip r:embed="rId3"/>
          <a:stretch>
            <a:fillRect/>
          </a:stretch>
        </p:blipFill>
        <p:spPr>
          <a:xfrm>
            <a:off x="6278089" y="1082097"/>
            <a:ext cx="4465791" cy="5267229"/>
          </a:xfrm>
          <a:prstGeom prst="rect">
            <a:avLst/>
          </a:prstGeom>
          <a:ln>
            <a:solidFill>
              <a:schemeClr val="tx2"/>
            </a:solidFill>
          </a:ln>
        </p:spPr>
      </p:pic>
      <p:grpSp>
        <p:nvGrpSpPr>
          <p:cNvPr id="4" name="Group 3">
            <a:extLst>
              <a:ext uri="{FF2B5EF4-FFF2-40B4-BE49-F238E27FC236}">
                <a16:creationId xmlns:a16="http://schemas.microsoft.com/office/drawing/2014/main" id="{C3492BD5-15A2-4771-AD9D-294013378C39}"/>
              </a:ext>
            </a:extLst>
          </p:cNvPr>
          <p:cNvGrpSpPr/>
          <p:nvPr/>
        </p:nvGrpSpPr>
        <p:grpSpPr>
          <a:xfrm>
            <a:off x="796454" y="1082097"/>
            <a:ext cx="3865500" cy="935333"/>
            <a:chOff x="789632" y="1407150"/>
            <a:chExt cx="3865500" cy="935333"/>
          </a:xfrm>
        </p:grpSpPr>
        <p:sp>
          <p:nvSpPr>
            <p:cNvPr id="5" name="Rectangle 4">
              <a:extLst>
                <a:ext uri="{FF2B5EF4-FFF2-40B4-BE49-F238E27FC236}">
                  <a16:creationId xmlns:a16="http://schemas.microsoft.com/office/drawing/2014/main" id="{3F05FDA1-1599-4684-A051-18A6974A3B6D}"/>
                </a:ext>
              </a:extLst>
            </p:cNvPr>
            <p:cNvSpPr/>
            <p:nvPr/>
          </p:nvSpPr>
          <p:spPr bwMode="auto">
            <a:xfrm>
              <a:off x="1945611" y="1659965"/>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Hadoop compatible</a:t>
              </a:r>
            </a:p>
          </p:txBody>
        </p:sp>
        <p:grpSp>
          <p:nvGrpSpPr>
            <p:cNvPr id="12" name="Group 1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1407150"/>
              <a:ext cx="935333" cy="935333"/>
              <a:chOff x="269" y="812"/>
              <a:chExt cx="601" cy="601"/>
            </a:xfrm>
          </p:grpSpPr>
          <p:sp>
            <p:nvSpPr>
              <p:cNvPr id="14"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5"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6"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6" name="Group 5">
            <a:extLst>
              <a:ext uri="{FF2B5EF4-FFF2-40B4-BE49-F238E27FC236}">
                <a16:creationId xmlns:a16="http://schemas.microsoft.com/office/drawing/2014/main" id="{6B8CC17D-3852-4F4F-A08D-1240549F965B}"/>
              </a:ext>
            </a:extLst>
          </p:cNvPr>
          <p:cNvGrpSpPr/>
          <p:nvPr/>
        </p:nvGrpSpPr>
        <p:grpSpPr>
          <a:xfrm>
            <a:off x="816759" y="2443660"/>
            <a:ext cx="3858678" cy="935333"/>
            <a:chOff x="796454" y="2768713"/>
            <a:chExt cx="3858678" cy="935333"/>
          </a:xfrm>
        </p:grpSpPr>
        <p:sp>
          <p:nvSpPr>
            <p:cNvPr id="9" name="Rectangle 8">
              <a:extLst>
                <a:ext uri="{FF2B5EF4-FFF2-40B4-BE49-F238E27FC236}">
                  <a16:creationId xmlns:a16="http://schemas.microsoft.com/office/drawing/2014/main" id="{A1816386-7E1E-4270-8B4A-6EA7D5C5C5B5}"/>
                </a:ext>
              </a:extLst>
            </p:cNvPr>
            <p:cNvSpPr/>
            <p:nvPr/>
          </p:nvSpPr>
          <p:spPr bwMode="auto">
            <a:xfrm>
              <a:off x="1945611" y="2980788"/>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Security</a:t>
              </a: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2768713"/>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0"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1"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8" name="Group 7">
            <a:extLst>
              <a:ext uri="{FF2B5EF4-FFF2-40B4-BE49-F238E27FC236}">
                <a16:creationId xmlns:a16="http://schemas.microsoft.com/office/drawing/2014/main" id="{4B5F7149-1071-4F43-B184-A36819C5AC37}"/>
              </a:ext>
            </a:extLst>
          </p:cNvPr>
          <p:cNvGrpSpPr/>
          <p:nvPr/>
        </p:nvGrpSpPr>
        <p:grpSpPr>
          <a:xfrm>
            <a:off x="796454" y="3762195"/>
            <a:ext cx="3865499" cy="935333"/>
            <a:chOff x="789632" y="4052430"/>
            <a:chExt cx="3865499" cy="935333"/>
          </a:xfrm>
        </p:grpSpPr>
        <p:sp>
          <p:nvSpPr>
            <p:cNvPr id="13" name="Rectangle 12">
              <a:extLst>
                <a:ext uri="{FF2B5EF4-FFF2-40B4-BE49-F238E27FC236}">
                  <a16:creationId xmlns:a16="http://schemas.microsoft.com/office/drawing/2014/main" id="{CD955295-3D72-4DD9-8B50-C4F87D1B9584}"/>
                </a:ext>
              </a:extLst>
            </p:cNvPr>
            <p:cNvSpPr/>
            <p:nvPr/>
          </p:nvSpPr>
          <p:spPr bwMode="auto">
            <a:xfrm>
              <a:off x="1945610" y="4242149"/>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Performance</a:t>
              </a:r>
            </a:p>
          </p:txBody>
        </p:sp>
        <p:grpSp>
          <p:nvGrpSpPr>
            <p:cNvPr id="22" name="Group 2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4052430"/>
              <a:ext cx="935333" cy="935333"/>
              <a:chOff x="269" y="812"/>
              <a:chExt cx="601" cy="601"/>
            </a:xfrm>
          </p:grpSpPr>
          <p:sp>
            <p:nvSpPr>
              <p:cNvPr id="23"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4"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5"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11" name="Group 10">
            <a:extLst>
              <a:ext uri="{FF2B5EF4-FFF2-40B4-BE49-F238E27FC236}">
                <a16:creationId xmlns:a16="http://schemas.microsoft.com/office/drawing/2014/main" id="{31A73C94-F8C1-4153-A79A-C9C719209C42}"/>
              </a:ext>
            </a:extLst>
          </p:cNvPr>
          <p:cNvGrpSpPr/>
          <p:nvPr/>
        </p:nvGrpSpPr>
        <p:grpSpPr>
          <a:xfrm>
            <a:off x="796454" y="5080731"/>
            <a:ext cx="3865499" cy="935333"/>
            <a:chOff x="796454" y="5413993"/>
            <a:chExt cx="3865499" cy="935333"/>
          </a:xfrm>
        </p:grpSpPr>
        <p:sp>
          <p:nvSpPr>
            <p:cNvPr id="17" name="Rectangle 16">
              <a:extLst>
                <a:ext uri="{FF2B5EF4-FFF2-40B4-BE49-F238E27FC236}">
                  <a16:creationId xmlns:a16="http://schemas.microsoft.com/office/drawing/2014/main" id="{8065A673-3538-4221-88A1-56B69CC81480}"/>
                </a:ext>
              </a:extLst>
            </p:cNvPr>
            <p:cNvSpPr/>
            <p:nvPr/>
          </p:nvSpPr>
          <p:spPr bwMode="auto">
            <a:xfrm>
              <a:off x="1952432" y="5657553"/>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Redundancy</a:t>
              </a:r>
            </a:p>
          </p:txBody>
        </p:sp>
        <p:grpSp>
          <p:nvGrpSpPr>
            <p:cNvPr id="26" name="Group 25">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5413993"/>
              <a:ext cx="935333" cy="935333"/>
              <a:chOff x="269" y="812"/>
              <a:chExt cx="601" cy="601"/>
            </a:xfrm>
          </p:grpSpPr>
          <p:sp>
            <p:nvSpPr>
              <p:cNvPr id="27"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8"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9"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spTree>
    <p:extLst>
      <p:ext uri="{BB962C8B-B14F-4D97-AF65-F5344CB8AC3E}">
        <p14:creationId xmlns:p14="http://schemas.microsoft.com/office/powerpoint/2010/main" val="406596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89" y="4259024"/>
            <a:ext cx="10124321"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Organizing data in the data lake</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pPr marL="448193" indent="-448193">
              <a:buFont typeface="Arial" panose="020B0604020202020204" pitchFamily="34" charset="0"/>
              <a:buChar char="•"/>
            </a:pPr>
            <a:r>
              <a:rPr lang="en-US" sz="2400" dirty="0">
                <a:solidFill>
                  <a:schemeClr val="tx2"/>
                </a:solidFill>
                <a:latin typeface="+mn-lt"/>
              </a:rPr>
              <a:t>Separate storage accounts for each environment: dev, test, &amp; production.</a:t>
            </a:r>
          </a:p>
          <a:p>
            <a:pPr marL="448193" indent="-448193">
              <a:buFont typeface="Arial" panose="020B0604020202020204" pitchFamily="34" charset="0"/>
              <a:buChar char="•"/>
            </a:pPr>
            <a:endParaRPr lang="en-US" sz="2400" dirty="0">
              <a:solidFill>
                <a:schemeClr val="tx2"/>
              </a:solidFill>
              <a:latin typeface="+mn-lt"/>
            </a:endParaRPr>
          </a:p>
          <a:p>
            <a:pPr marL="448193" indent="-448193">
              <a:buFont typeface="Arial" panose="020B0604020202020204" pitchFamily="34" charset="0"/>
              <a:buChar char="•"/>
            </a:pPr>
            <a:r>
              <a:rPr lang="en-US" sz="2400" dirty="0">
                <a:solidFill>
                  <a:schemeClr val="tx2"/>
                </a:solidFill>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70568" cy="89642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Raw Data</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490461" y="4935288"/>
            <a:ext cx="2165981" cy="896425"/>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Query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060698" y="4935288"/>
            <a:ext cx="2218618" cy="896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Report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Describe Delta Lake architecture</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8</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E10076-14FE-4F8F-B23A-528A141C7B8B}"/>
              </a:ext>
            </a:extLst>
          </p:cNvPr>
          <p:cNvSpPr/>
          <p:nvPr/>
        </p:nvSpPr>
        <p:spPr>
          <a:xfrm>
            <a:off x="0" y="-56827"/>
            <a:ext cx="12192000" cy="94539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D2011AEB-5D0A-4C29-8823-54A9D95C8F15}"/>
              </a:ext>
            </a:extLst>
          </p:cNvPr>
          <p:cNvSpPr>
            <a:spLocks noGrp="1"/>
          </p:cNvSpPr>
          <p:nvPr>
            <p:ph type="title"/>
          </p:nvPr>
        </p:nvSpPr>
        <p:spPr>
          <a:xfrm>
            <a:off x="838200" y="18288"/>
            <a:ext cx="10515600" cy="805307"/>
          </a:xfrm>
        </p:spPr>
        <p:txBody>
          <a:bodyPr/>
          <a:lstStyle/>
          <a:p>
            <a:pPr algn="ctr"/>
            <a:r>
              <a:rPr lang="en-US" dirty="0">
                <a:solidFill>
                  <a:schemeClr val="bg1"/>
                </a:solidFill>
              </a:rPr>
              <a:t>Using a lambda architecture</a:t>
            </a:r>
          </a:p>
        </p:txBody>
      </p:sp>
      <p:grpSp>
        <p:nvGrpSpPr>
          <p:cNvPr id="5" name="Group 4">
            <a:extLst>
              <a:ext uri="{FF2B5EF4-FFF2-40B4-BE49-F238E27FC236}">
                <a16:creationId xmlns:a16="http://schemas.microsoft.com/office/drawing/2014/main" id="{E9ADE79B-9625-49AE-99F1-185C3388B581}"/>
              </a:ext>
            </a:extLst>
          </p:cNvPr>
          <p:cNvGrpSpPr/>
          <p:nvPr/>
        </p:nvGrpSpPr>
        <p:grpSpPr>
          <a:xfrm>
            <a:off x="903265" y="1952366"/>
            <a:ext cx="9657417" cy="4125799"/>
            <a:chOff x="658168" y="2164469"/>
            <a:chExt cx="9657417" cy="4125799"/>
          </a:xfrm>
        </p:grpSpPr>
        <p:sp>
          <p:nvSpPr>
            <p:cNvPr id="8" name="Flowchart: Alternate Process 7">
              <a:extLst>
                <a:ext uri="{FF2B5EF4-FFF2-40B4-BE49-F238E27FC236}">
                  <a16:creationId xmlns:a16="http://schemas.microsoft.com/office/drawing/2014/main" id="{902B6ACD-302E-4625-BE76-1089B6311BA9}"/>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Alternate Process 8">
              <a:extLst>
                <a:ext uri="{FF2B5EF4-FFF2-40B4-BE49-F238E27FC236}">
                  <a16:creationId xmlns:a16="http://schemas.microsoft.com/office/drawing/2014/main" id="{E5B7F75B-87D4-47C0-8A6F-734EEA7BD4B9}"/>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ADE23E49-1EC9-458D-8847-C3F04D6A2195}"/>
                </a:ext>
              </a:extLst>
            </p:cNvPr>
            <p:cNvGrpSpPr/>
            <p:nvPr/>
          </p:nvGrpSpPr>
          <p:grpSpPr>
            <a:xfrm>
              <a:off x="3978617" y="4619383"/>
              <a:ext cx="2261409" cy="1123247"/>
              <a:chOff x="3978617" y="4619383"/>
              <a:chExt cx="2261409" cy="1123247"/>
            </a:xfrm>
          </p:grpSpPr>
          <p:sp>
            <p:nvSpPr>
              <p:cNvPr id="77" name="Rectangle 76">
                <a:extLst>
                  <a:ext uri="{FF2B5EF4-FFF2-40B4-BE49-F238E27FC236}">
                    <a16:creationId xmlns:a16="http://schemas.microsoft.com/office/drawing/2014/main" id="{96BFDF41-B757-45B4-BAC8-E44C601534FD}"/>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Batch Layer</a:t>
                </a:r>
              </a:p>
            </p:txBody>
          </p:sp>
          <p:sp>
            <p:nvSpPr>
              <p:cNvPr id="78" name="Rectangle 77">
                <a:extLst>
                  <a:ext uri="{FF2B5EF4-FFF2-40B4-BE49-F238E27FC236}">
                    <a16:creationId xmlns:a16="http://schemas.microsoft.com/office/drawing/2014/main" id="{9233147B-C465-472B-9193-1264C38E01B4}"/>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Master Data</a:t>
                </a:r>
              </a:p>
            </p:txBody>
          </p:sp>
        </p:grpSp>
        <p:grpSp>
          <p:nvGrpSpPr>
            <p:cNvPr id="11" name="Group 10">
              <a:extLst>
                <a:ext uri="{FF2B5EF4-FFF2-40B4-BE49-F238E27FC236}">
                  <a16:creationId xmlns:a16="http://schemas.microsoft.com/office/drawing/2014/main" id="{ECCB04CF-41D8-45F1-95B8-8515DA34C19D}"/>
                </a:ext>
              </a:extLst>
            </p:cNvPr>
            <p:cNvGrpSpPr/>
            <p:nvPr/>
          </p:nvGrpSpPr>
          <p:grpSpPr>
            <a:xfrm>
              <a:off x="6718583" y="4621548"/>
              <a:ext cx="2261409" cy="1123247"/>
              <a:chOff x="3853128" y="4621548"/>
              <a:chExt cx="2261409" cy="1123247"/>
            </a:xfrm>
          </p:grpSpPr>
          <p:sp>
            <p:nvSpPr>
              <p:cNvPr id="75" name="Rectangle 74">
                <a:extLst>
                  <a:ext uri="{FF2B5EF4-FFF2-40B4-BE49-F238E27FC236}">
                    <a16:creationId xmlns:a16="http://schemas.microsoft.com/office/drawing/2014/main" id="{5D0A53F6-431D-4693-B7E4-D8EA2B912EEB}"/>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Serving Layer</a:t>
                </a:r>
              </a:p>
            </p:txBody>
          </p:sp>
          <p:sp>
            <p:nvSpPr>
              <p:cNvPr id="76" name="Rectangle 75">
                <a:extLst>
                  <a:ext uri="{FF2B5EF4-FFF2-40B4-BE49-F238E27FC236}">
                    <a16:creationId xmlns:a16="http://schemas.microsoft.com/office/drawing/2014/main" id="{FB02FDF0-8E20-4623-8C47-383E1FEBA381}"/>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Batch Views</a:t>
                </a:r>
              </a:p>
            </p:txBody>
          </p:sp>
        </p:grpSp>
        <p:grpSp>
          <p:nvGrpSpPr>
            <p:cNvPr id="12" name="Group 11">
              <a:extLst>
                <a:ext uri="{FF2B5EF4-FFF2-40B4-BE49-F238E27FC236}">
                  <a16:creationId xmlns:a16="http://schemas.microsoft.com/office/drawing/2014/main" id="{CFAFF5B6-3AA8-448E-836B-2A102D6164D6}"/>
                </a:ext>
              </a:extLst>
            </p:cNvPr>
            <p:cNvGrpSpPr/>
            <p:nvPr/>
          </p:nvGrpSpPr>
          <p:grpSpPr>
            <a:xfrm>
              <a:off x="3978617" y="2390324"/>
              <a:ext cx="2261409" cy="1123247"/>
              <a:chOff x="3978617" y="4619383"/>
              <a:chExt cx="2261409" cy="1123247"/>
            </a:xfrm>
          </p:grpSpPr>
          <p:sp>
            <p:nvSpPr>
              <p:cNvPr id="73" name="Rectangle 72">
                <a:extLst>
                  <a:ext uri="{FF2B5EF4-FFF2-40B4-BE49-F238E27FC236}">
                    <a16:creationId xmlns:a16="http://schemas.microsoft.com/office/drawing/2014/main" id="{CB7311C9-0B54-4743-8D7A-5248D9963F95}"/>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Speed Layer</a:t>
                </a:r>
              </a:p>
            </p:txBody>
          </p:sp>
          <p:sp>
            <p:nvSpPr>
              <p:cNvPr id="74" name="Rectangle 73">
                <a:extLst>
                  <a:ext uri="{FF2B5EF4-FFF2-40B4-BE49-F238E27FC236}">
                    <a16:creationId xmlns:a16="http://schemas.microsoft.com/office/drawing/2014/main" id="{D099317C-2B47-468A-A1D3-488DC01FCD7D}"/>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Real-Time Views</a:t>
                </a:r>
              </a:p>
            </p:txBody>
          </p:sp>
        </p:grpSp>
        <p:sp>
          <p:nvSpPr>
            <p:cNvPr id="13" name="Rectangle 12">
              <a:extLst>
                <a:ext uri="{FF2B5EF4-FFF2-40B4-BE49-F238E27FC236}">
                  <a16:creationId xmlns:a16="http://schemas.microsoft.com/office/drawing/2014/main" id="{FDB49AE4-0570-4E52-B003-CB0522A650B1}"/>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Analytics Client</a:t>
              </a:r>
            </a:p>
          </p:txBody>
        </p:sp>
        <p:grpSp>
          <p:nvGrpSpPr>
            <p:cNvPr id="14" name="Group 13">
              <a:extLst>
                <a:ext uri="{FF2B5EF4-FFF2-40B4-BE49-F238E27FC236}">
                  <a16:creationId xmlns:a16="http://schemas.microsoft.com/office/drawing/2014/main" id="{E20F4E28-2E8A-455C-8AD7-8BF1DE87A826}"/>
                </a:ext>
              </a:extLst>
            </p:cNvPr>
            <p:cNvGrpSpPr/>
            <p:nvPr/>
          </p:nvGrpSpPr>
          <p:grpSpPr>
            <a:xfrm>
              <a:off x="658168" y="3142422"/>
              <a:ext cx="2555405" cy="1885320"/>
              <a:chOff x="472273" y="2595942"/>
              <a:chExt cx="2555405" cy="1885320"/>
            </a:xfrm>
          </p:grpSpPr>
          <p:grpSp>
            <p:nvGrpSpPr>
              <p:cNvPr id="24" name="Group 23">
                <a:extLst>
                  <a:ext uri="{FF2B5EF4-FFF2-40B4-BE49-F238E27FC236}">
                    <a16:creationId xmlns:a16="http://schemas.microsoft.com/office/drawing/2014/main" id="{1DB52726-E75F-4041-B7D2-F37F84E63BC5}"/>
                  </a:ext>
                </a:extLst>
              </p:cNvPr>
              <p:cNvGrpSpPr/>
              <p:nvPr/>
            </p:nvGrpSpPr>
            <p:grpSpPr>
              <a:xfrm>
                <a:off x="472273" y="2595942"/>
                <a:ext cx="2555405" cy="212572"/>
                <a:chOff x="472273" y="2595942"/>
                <a:chExt cx="2555405" cy="212572"/>
              </a:xfrm>
            </p:grpSpPr>
            <p:sp>
              <p:nvSpPr>
                <p:cNvPr id="67" name="Flowchart: Process 66">
                  <a:extLst>
                    <a:ext uri="{FF2B5EF4-FFF2-40B4-BE49-F238E27FC236}">
                      <a16:creationId xmlns:a16="http://schemas.microsoft.com/office/drawing/2014/main" id="{B048D870-0F13-40EF-9F1F-3A17B35F713E}"/>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lowchart: Process 67">
                  <a:extLst>
                    <a:ext uri="{FF2B5EF4-FFF2-40B4-BE49-F238E27FC236}">
                      <a16:creationId xmlns:a16="http://schemas.microsoft.com/office/drawing/2014/main" id="{43FC5E86-B1E4-4504-B3DA-4D5A4E5BA01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lowchart: Process 68">
                  <a:extLst>
                    <a:ext uri="{FF2B5EF4-FFF2-40B4-BE49-F238E27FC236}">
                      <a16:creationId xmlns:a16="http://schemas.microsoft.com/office/drawing/2014/main" id="{4EE789C8-A994-4B53-92AB-D3ECA0596F3A}"/>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lowchart: Process 69">
                  <a:extLst>
                    <a:ext uri="{FF2B5EF4-FFF2-40B4-BE49-F238E27FC236}">
                      <a16:creationId xmlns:a16="http://schemas.microsoft.com/office/drawing/2014/main" id="{89DB886A-7620-4BA7-9DEC-F5ED00284D4B}"/>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lowchart: Process 70">
                  <a:extLst>
                    <a:ext uri="{FF2B5EF4-FFF2-40B4-BE49-F238E27FC236}">
                      <a16:creationId xmlns:a16="http://schemas.microsoft.com/office/drawing/2014/main" id="{B511BA93-6BA7-44C7-91DF-17DC3AB504DF}"/>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lowchart: Process 71">
                  <a:extLst>
                    <a:ext uri="{FF2B5EF4-FFF2-40B4-BE49-F238E27FC236}">
                      <a16:creationId xmlns:a16="http://schemas.microsoft.com/office/drawing/2014/main" id="{6665F140-3F02-437E-B99F-25AF14E3B964}"/>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274C49A2-72DE-446F-B342-E97E963474C2}"/>
                  </a:ext>
                </a:extLst>
              </p:cNvPr>
              <p:cNvGrpSpPr/>
              <p:nvPr/>
            </p:nvGrpSpPr>
            <p:grpSpPr>
              <a:xfrm>
                <a:off x="472273" y="2872201"/>
                <a:ext cx="2555405" cy="212572"/>
                <a:chOff x="472273" y="2595942"/>
                <a:chExt cx="2555405" cy="212572"/>
              </a:xfrm>
            </p:grpSpPr>
            <p:sp>
              <p:nvSpPr>
                <p:cNvPr id="61" name="Flowchart: Process 60">
                  <a:extLst>
                    <a:ext uri="{FF2B5EF4-FFF2-40B4-BE49-F238E27FC236}">
                      <a16:creationId xmlns:a16="http://schemas.microsoft.com/office/drawing/2014/main" id="{02063A08-A6D4-47CF-A6ED-30676E2500EE}"/>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lowchart: Process 61">
                  <a:extLst>
                    <a:ext uri="{FF2B5EF4-FFF2-40B4-BE49-F238E27FC236}">
                      <a16:creationId xmlns:a16="http://schemas.microsoft.com/office/drawing/2014/main" id="{FFF11032-2318-4C8A-9F71-2DCFA7FA8498}"/>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lowchart: Process 62">
                  <a:extLst>
                    <a:ext uri="{FF2B5EF4-FFF2-40B4-BE49-F238E27FC236}">
                      <a16:creationId xmlns:a16="http://schemas.microsoft.com/office/drawing/2014/main" id="{A5639F1A-24C0-4981-8CAC-028E0209C9F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lowchart: Process 63">
                  <a:extLst>
                    <a:ext uri="{FF2B5EF4-FFF2-40B4-BE49-F238E27FC236}">
                      <a16:creationId xmlns:a16="http://schemas.microsoft.com/office/drawing/2014/main" id="{9883A74B-2A74-4E84-9619-02D7F922B8E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lowchart: Process 64">
                  <a:extLst>
                    <a:ext uri="{FF2B5EF4-FFF2-40B4-BE49-F238E27FC236}">
                      <a16:creationId xmlns:a16="http://schemas.microsoft.com/office/drawing/2014/main" id="{32913D5A-BD22-4847-BFA9-60B71B505D3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lowchart: Process 65">
                  <a:extLst>
                    <a:ext uri="{FF2B5EF4-FFF2-40B4-BE49-F238E27FC236}">
                      <a16:creationId xmlns:a16="http://schemas.microsoft.com/office/drawing/2014/main" id="{08F2EF52-7608-437D-88A0-3C807F4FDC7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0DC863A1-A44C-43A8-B303-F3E169993C15}"/>
                  </a:ext>
                </a:extLst>
              </p:cNvPr>
              <p:cNvGrpSpPr/>
              <p:nvPr/>
            </p:nvGrpSpPr>
            <p:grpSpPr>
              <a:xfrm>
                <a:off x="472273" y="3148530"/>
                <a:ext cx="2555405" cy="212572"/>
                <a:chOff x="472273" y="2595942"/>
                <a:chExt cx="2555405" cy="212572"/>
              </a:xfrm>
            </p:grpSpPr>
            <p:sp>
              <p:nvSpPr>
                <p:cNvPr id="55" name="Flowchart: Process 54">
                  <a:extLst>
                    <a:ext uri="{FF2B5EF4-FFF2-40B4-BE49-F238E27FC236}">
                      <a16:creationId xmlns:a16="http://schemas.microsoft.com/office/drawing/2014/main" id="{67D3ACCB-9462-4279-9131-616CFCE87657}"/>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lowchart: Process 55">
                  <a:extLst>
                    <a:ext uri="{FF2B5EF4-FFF2-40B4-BE49-F238E27FC236}">
                      <a16:creationId xmlns:a16="http://schemas.microsoft.com/office/drawing/2014/main" id="{9AC02FA4-C2A6-4F1A-8DC8-B1641D1BEFC0}"/>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lowchart: Process 56">
                  <a:extLst>
                    <a:ext uri="{FF2B5EF4-FFF2-40B4-BE49-F238E27FC236}">
                      <a16:creationId xmlns:a16="http://schemas.microsoft.com/office/drawing/2014/main" id="{A23D6080-DC53-4980-A512-A8E8ECE45EC4}"/>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lowchart: Process 57">
                  <a:extLst>
                    <a:ext uri="{FF2B5EF4-FFF2-40B4-BE49-F238E27FC236}">
                      <a16:creationId xmlns:a16="http://schemas.microsoft.com/office/drawing/2014/main" id="{3468F28B-02F2-4CBA-93AF-A28791B46CA1}"/>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lowchart: Process 58">
                  <a:extLst>
                    <a:ext uri="{FF2B5EF4-FFF2-40B4-BE49-F238E27FC236}">
                      <a16:creationId xmlns:a16="http://schemas.microsoft.com/office/drawing/2014/main" id="{BB23B5AF-2236-4BF8-A941-E26169A3666E}"/>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lowchart: Process 59">
                  <a:extLst>
                    <a:ext uri="{FF2B5EF4-FFF2-40B4-BE49-F238E27FC236}">
                      <a16:creationId xmlns:a16="http://schemas.microsoft.com/office/drawing/2014/main" id="{BB6A1AF8-74B7-4756-B22C-79725B17D70A}"/>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30529E0-7991-4B0E-9F17-DE36FED9A86F}"/>
                  </a:ext>
                </a:extLst>
              </p:cNvPr>
              <p:cNvGrpSpPr/>
              <p:nvPr/>
            </p:nvGrpSpPr>
            <p:grpSpPr>
              <a:xfrm>
                <a:off x="472273" y="3424859"/>
                <a:ext cx="2555405" cy="212572"/>
                <a:chOff x="472273" y="2595942"/>
                <a:chExt cx="2555405" cy="212572"/>
              </a:xfrm>
            </p:grpSpPr>
            <p:sp>
              <p:nvSpPr>
                <p:cNvPr id="49" name="Flowchart: Process 48">
                  <a:extLst>
                    <a:ext uri="{FF2B5EF4-FFF2-40B4-BE49-F238E27FC236}">
                      <a16:creationId xmlns:a16="http://schemas.microsoft.com/office/drawing/2014/main" id="{835A872C-A66B-4781-8273-F9EE9E27E6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lowchart: Process 49">
                  <a:extLst>
                    <a:ext uri="{FF2B5EF4-FFF2-40B4-BE49-F238E27FC236}">
                      <a16:creationId xmlns:a16="http://schemas.microsoft.com/office/drawing/2014/main" id="{FCB55B0C-6AFE-49CF-A732-066341E9A22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lowchart: Process 50">
                  <a:extLst>
                    <a:ext uri="{FF2B5EF4-FFF2-40B4-BE49-F238E27FC236}">
                      <a16:creationId xmlns:a16="http://schemas.microsoft.com/office/drawing/2014/main" id="{CFB0B172-6C99-4895-BD43-2416D640D6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lowchart: Process 51">
                  <a:extLst>
                    <a:ext uri="{FF2B5EF4-FFF2-40B4-BE49-F238E27FC236}">
                      <a16:creationId xmlns:a16="http://schemas.microsoft.com/office/drawing/2014/main" id="{993D9E4C-75FA-47FF-9EDD-9B64DD5B5F04}"/>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lowchart: Process 52">
                  <a:extLst>
                    <a:ext uri="{FF2B5EF4-FFF2-40B4-BE49-F238E27FC236}">
                      <a16:creationId xmlns:a16="http://schemas.microsoft.com/office/drawing/2014/main" id="{89AE512C-52C2-4812-BC5B-3A8985B3778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lowchart: Process 53">
                  <a:extLst>
                    <a:ext uri="{FF2B5EF4-FFF2-40B4-BE49-F238E27FC236}">
                      <a16:creationId xmlns:a16="http://schemas.microsoft.com/office/drawing/2014/main" id="{354DD205-5C1D-4F59-B31A-3C670B5196C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D3C2614C-A8E5-4C48-A111-6F5801AF02D1}"/>
                  </a:ext>
                </a:extLst>
              </p:cNvPr>
              <p:cNvGrpSpPr/>
              <p:nvPr/>
            </p:nvGrpSpPr>
            <p:grpSpPr>
              <a:xfrm>
                <a:off x="472273" y="3706136"/>
                <a:ext cx="2555405" cy="212572"/>
                <a:chOff x="472273" y="2595942"/>
                <a:chExt cx="2555405" cy="212572"/>
              </a:xfrm>
            </p:grpSpPr>
            <p:sp>
              <p:nvSpPr>
                <p:cNvPr id="43" name="Flowchart: Process 42">
                  <a:extLst>
                    <a:ext uri="{FF2B5EF4-FFF2-40B4-BE49-F238E27FC236}">
                      <a16:creationId xmlns:a16="http://schemas.microsoft.com/office/drawing/2014/main" id="{49FBFA5B-5CF2-466B-922E-0D06342D30E1}"/>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lowchart: Process 43">
                  <a:extLst>
                    <a:ext uri="{FF2B5EF4-FFF2-40B4-BE49-F238E27FC236}">
                      <a16:creationId xmlns:a16="http://schemas.microsoft.com/office/drawing/2014/main" id="{76B2B2EF-DF32-4DE1-950D-95D852DD6E92}"/>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lowchart: Process 44">
                  <a:extLst>
                    <a:ext uri="{FF2B5EF4-FFF2-40B4-BE49-F238E27FC236}">
                      <a16:creationId xmlns:a16="http://schemas.microsoft.com/office/drawing/2014/main" id="{284D2F8C-5BFE-4544-B096-8F21AFD5CBE1}"/>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lowchart: Process 45">
                  <a:extLst>
                    <a:ext uri="{FF2B5EF4-FFF2-40B4-BE49-F238E27FC236}">
                      <a16:creationId xmlns:a16="http://schemas.microsoft.com/office/drawing/2014/main" id="{51EB5B98-61F9-4B4D-8B2F-E0D49E486230}"/>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lowchart: Process 46">
                  <a:extLst>
                    <a:ext uri="{FF2B5EF4-FFF2-40B4-BE49-F238E27FC236}">
                      <a16:creationId xmlns:a16="http://schemas.microsoft.com/office/drawing/2014/main" id="{D865391C-2540-4321-8766-D7E89B46242C}"/>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lowchart: Process 47">
                  <a:extLst>
                    <a:ext uri="{FF2B5EF4-FFF2-40B4-BE49-F238E27FC236}">
                      <a16:creationId xmlns:a16="http://schemas.microsoft.com/office/drawing/2014/main" id="{E34A2E0D-263A-44E4-B4F4-CC02BC0FB53F}"/>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45F24D62-23D0-4ECA-934D-817EE1A7C6E0}"/>
                  </a:ext>
                </a:extLst>
              </p:cNvPr>
              <p:cNvGrpSpPr/>
              <p:nvPr/>
            </p:nvGrpSpPr>
            <p:grpSpPr>
              <a:xfrm>
                <a:off x="472273" y="3987413"/>
                <a:ext cx="2555405" cy="212572"/>
                <a:chOff x="472273" y="2595942"/>
                <a:chExt cx="2555405" cy="212572"/>
              </a:xfrm>
            </p:grpSpPr>
            <p:sp>
              <p:nvSpPr>
                <p:cNvPr id="37" name="Flowchart: Process 36">
                  <a:extLst>
                    <a:ext uri="{FF2B5EF4-FFF2-40B4-BE49-F238E27FC236}">
                      <a16:creationId xmlns:a16="http://schemas.microsoft.com/office/drawing/2014/main" id="{2C4D9898-256B-4AA2-BDCA-887AF9BD38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lowchart: Process 37">
                  <a:extLst>
                    <a:ext uri="{FF2B5EF4-FFF2-40B4-BE49-F238E27FC236}">
                      <a16:creationId xmlns:a16="http://schemas.microsoft.com/office/drawing/2014/main" id="{93BC879E-3026-4457-999F-C3F0AC635217}"/>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lowchart: Process 38">
                  <a:extLst>
                    <a:ext uri="{FF2B5EF4-FFF2-40B4-BE49-F238E27FC236}">
                      <a16:creationId xmlns:a16="http://schemas.microsoft.com/office/drawing/2014/main" id="{00C36B44-1421-4C95-BF1E-41422A57E43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lowchart: Process 39">
                  <a:extLst>
                    <a:ext uri="{FF2B5EF4-FFF2-40B4-BE49-F238E27FC236}">
                      <a16:creationId xmlns:a16="http://schemas.microsoft.com/office/drawing/2014/main" id="{8BA81A79-7437-43E8-9392-47D2B9496BB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ocess 40">
                  <a:extLst>
                    <a:ext uri="{FF2B5EF4-FFF2-40B4-BE49-F238E27FC236}">
                      <a16:creationId xmlns:a16="http://schemas.microsoft.com/office/drawing/2014/main" id="{C1C9382B-A640-4B3A-BEBA-0E701228C4CE}"/>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ocess 41">
                  <a:extLst>
                    <a:ext uri="{FF2B5EF4-FFF2-40B4-BE49-F238E27FC236}">
                      <a16:creationId xmlns:a16="http://schemas.microsoft.com/office/drawing/2014/main" id="{193CE195-1623-4D12-BA9C-83F0C1DF32E2}"/>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BD80FE16-92FD-4CA0-8791-F9D33EA63797}"/>
                  </a:ext>
                </a:extLst>
              </p:cNvPr>
              <p:cNvGrpSpPr/>
              <p:nvPr/>
            </p:nvGrpSpPr>
            <p:grpSpPr>
              <a:xfrm>
                <a:off x="472273" y="4268690"/>
                <a:ext cx="2555405" cy="212572"/>
                <a:chOff x="472273" y="2595942"/>
                <a:chExt cx="2555405" cy="212572"/>
              </a:xfrm>
            </p:grpSpPr>
            <p:sp>
              <p:nvSpPr>
                <p:cNvPr id="31" name="Flowchart: Process 30">
                  <a:extLst>
                    <a:ext uri="{FF2B5EF4-FFF2-40B4-BE49-F238E27FC236}">
                      <a16:creationId xmlns:a16="http://schemas.microsoft.com/office/drawing/2014/main" id="{022F6688-C078-4C11-B7FF-FE760A43B2B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lowchart: Process 31">
                  <a:extLst>
                    <a:ext uri="{FF2B5EF4-FFF2-40B4-BE49-F238E27FC236}">
                      <a16:creationId xmlns:a16="http://schemas.microsoft.com/office/drawing/2014/main" id="{0E1A12E6-B240-4534-9CE1-A49F83F75FC2}"/>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lowchart: Process 32">
                  <a:extLst>
                    <a:ext uri="{FF2B5EF4-FFF2-40B4-BE49-F238E27FC236}">
                      <a16:creationId xmlns:a16="http://schemas.microsoft.com/office/drawing/2014/main" id="{23829198-BE0C-460E-881D-BCB36728301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lowchart: Process 33">
                  <a:extLst>
                    <a:ext uri="{FF2B5EF4-FFF2-40B4-BE49-F238E27FC236}">
                      <a16:creationId xmlns:a16="http://schemas.microsoft.com/office/drawing/2014/main" id="{EB850E4C-162D-4C21-B001-3C45DC70D287}"/>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lowchart: Process 34">
                  <a:extLst>
                    <a:ext uri="{FF2B5EF4-FFF2-40B4-BE49-F238E27FC236}">
                      <a16:creationId xmlns:a16="http://schemas.microsoft.com/office/drawing/2014/main" id="{EA4CBDE6-BB8F-4B08-971C-52611831478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lowchart: Process 35">
                  <a:extLst>
                    <a:ext uri="{FF2B5EF4-FFF2-40B4-BE49-F238E27FC236}">
                      <a16:creationId xmlns:a16="http://schemas.microsoft.com/office/drawing/2014/main" id="{22C897D4-45CF-448E-A45E-1A35C3B2852D}"/>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5" name="TextBox 14">
              <a:extLst>
                <a:ext uri="{FF2B5EF4-FFF2-40B4-BE49-F238E27FC236}">
                  <a16:creationId xmlns:a16="http://schemas.microsoft.com/office/drawing/2014/main" id="{B0C73A19-3EBB-4AAF-A382-9859181CCF7A}"/>
                </a:ext>
              </a:extLst>
            </p:cNvPr>
            <p:cNvSpPr txBox="1"/>
            <p:nvPr/>
          </p:nvSpPr>
          <p:spPr>
            <a:xfrm>
              <a:off x="3978617" y="5839532"/>
              <a:ext cx="127086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“Cold” Path</a:t>
              </a:r>
            </a:p>
          </p:txBody>
        </p:sp>
        <p:sp>
          <p:nvSpPr>
            <p:cNvPr id="16" name="TextBox 15">
              <a:extLst>
                <a:ext uri="{FF2B5EF4-FFF2-40B4-BE49-F238E27FC236}">
                  <a16:creationId xmlns:a16="http://schemas.microsoft.com/office/drawing/2014/main" id="{7DB75D5E-4113-47EE-A87E-591A59FC792E}"/>
                </a:ext>
              </a:extLst>
            </p:cNvPr>
            <p:cNvSpPr txBox="1"/>
            <p:nvPr/>
          </p:nvSpPr>
          <p:spPr>
            <a:xfrm>
              <a:off x="3978616" y="3620586"/>
              <a:ext cx="1201932"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“Hot” Path</a:t>
              </a:r>
            </a:p>
          </p:txBody>
        </p:sp>
        <p:sp>
          <p:nvSpPr>
            <p:cNvPr id="17" name="TextBox 16">
              <a:extLst>
                <a:ext uri="{FF2B5EF4-FFF2-40B4-BE49-F238E27FC236}">
                  <a16:creationId xmlns:a16="http://schemas.microsoft.com/office/drawing/2014/main" id="{CBF4A575-BBDC-4A77-9784-4D484A23A90E}"/>
                </a:ext>
              </a:extLst>
            </p:cNvPr>
            <p:cNvSpPr txBox="1"/>
            <p:nvPr/>
          </p:nvSpPr>
          <p:spPr>
            <a:xfrm>
              <a:off x="1314855" y="2598140"/>
              <a:ext cx="117359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Input Data</a:t>
              </a:r>
            </a:p>
          </p:txBody>
        </p:sp>
        <p:sp>
          <p:nvSpPr>
            <p:cNvPr id="18" name="Right Brace 17">
              <a:extLst>
                <a:ext uri="{FF2B5EF4-FFF2-40B4-BE49-F238E27FC236}">
                  <a16:creationId xmlns:a16="http://schemas.microsoft.com/office/drawing/2014/main" id="{7332FD0C-681B-42C6-B30D-8BE49C2B2B01}"/>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 name="Left Bracket 18">
              <a:extLst>
                <a:ext uri="{FF2B5EF4-FFF2-40B4-BE49-F238E27FC236}">
                  <a16:creationId xmlns:a16="http://schemas.microsoft.com/office/drawing/2014/main" id="{133265E3-437F-4CA6-9B0D-C00A88B7D7FE}"/>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4DA02D81-7B18-457C-B309-717F32D633BD}"/>
                </a:ext>
              </a:extLst>
            </p:cNvPr>
            <p:cNvCxnSpPr>
              <a:cxnSpLocks/>
              <a:stCxn id="77" idx="3"/>
              <a:endCxn id="75"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CBB975-0CB7-4461-B1BB-CF808874760B}"/>
                </a:ext>
              </a:extLst>
            </p:cNvPr>
            <p:cNvCxnSpPr>
              <a:cxnSpLocks/>
              <a:endCxn id="13"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E7F2609-92FC-48E3-A065-58DF221F7994}"/>
                </a:ext>
              </a:extLst>
            </p:cNvPr>
            <p:cNvCxnSpPr>
              <a:stCxn id="75" idx="3"/>
              <a:endCxn id="13"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83553F3-0F40-42FD-A119-0B9B53797390}"/>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7193270"/>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3892</TotalTime>
  <Words>3026</Words>
  <Application>Microsoft Office PowerPoint</Application>
  <PresentationFormat>Widescreen</PresentationFormat>
  <Paragraphs>253</Paragraphs>
  <Slides>16</Slides>
  <Notes>12</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16</vt:i4>
      </vt:variant>
    </vt:vector>
  </HeadingPairs>
  <TitlesOfParts>
    <vt:vector size="35" baseType="lpstr">
      <vt:lpstr>-apple-system</vt:lpstr>
      <vt:lpstr>Arial</vt:lpstr>
      <vt:lpstr>Calibri</vt:lpstr>
      <vt:lpstr>Catamaran ExtraBold</vt:lpstr>
      <vt:lpstr>Consolas</vt:lpstr>
      <vt:lpstr>Helvetica Neue</vt:lpstr>
      <vt:lpstr>Lucida Sans</vt:lpstr>
      <vt:lpstr>Montserrat</vt:lpstr>
      <vt:lpstr>Roboto</vt:lpstr>
      <vt:lpstr>Segoe UI</vt:lpstr>
      <vt:lpstr>Segoe UI Light</vt:lpstr>
      <vt:lpstr>Segoe UI Semibold</vt:lpstr>
      <vt:lpstr>Segoe UI Semilight</vt:lpstr>
      <vt:lpstr>Wingdings</vt:lpstr>
      <vt:lpstr>Office Theme</vt:lpstr>
      <vt:lpstr>1_Azure 1</vt:lpstr>
      <vt:lpstr>Azure 1</vt:lpstr>
      <vt:lpstr>PC Architect Boot Camp 2019</vt:lpstr>
      <vt:lpstr>2_Azure 1</vt:lpstr>
      <vt:lpstr>Explore compute and storage options for data engineering workloads</vt:lpstr>
      <vt:lpstr>Agenda</vt:lpstr>
      <vt:lpstr>Describe Azure Databricks</vt:lpstr>
      <vt:lpstr>What is Azure Databricks?</vt:lpstr>
      <vt:lpstr>Introduction to Azure Data Lake storage</vt:lpstr>
      <vt:lpstr>Introduction to Azure Data Lake storage</vt:lpstr>
      <vt:lpstr>Organizing data in the data lake</vt:lpstr>
      <vt:lpstr>Describe Delta Lake architecture</vt:lpstr>
      <vt:lpstr>Using a lambda architecture</vt:lpstr>
      <vt:lpstr>Describe a Delta Lake architecture</vt:lpstr>
      <vt:lpstr>How to use Delta format</vt:lpstr>
      <vt:lpstr>Upsert syntax</vt:lpstr>
      <vt:lpstr>Time travel syntax</vt:lpstr>
      <vt:lpstr>Work with data streams by using Azure Stream Analytics</vt:lpstr>
      <vt:lpstr>Work with data streams by using Azure Stream Analytics</vt:lpstr>
      <vt:lpstr>LAB 2: Explore compute and storage options for data engineering workloads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28</cp:revision>
  <dcterms:created xsi:type="dcterms:W3CDTF">2021-04-14T17:02:56Z</dcterms:created>
  <dcterms:modified xsi:type="dcterms:W3CDTF">2022-04-03T22:30:30Z</dcterms:modified>
</cp:coreProperties>
</file>